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85" r:id="rId24"/>
    <p:sldId id="279" r:id="rId25"/>
    <p:sldId id="286" r:id="rId26"/>
    <p:sldId id="280" r:id="rId27"/>
    <p:sldId id="281" r:id="rId28"/>
    <p:sldId id="282" r:id="rId29"/>
    <p:sldId id="283" r:id="rId30"/>
    <p:sldId id="289" r:id="rId31"/>
    <p:sldId id="290" r:id="rId32"/>
    <p:sldId id="284" r:id="rId33"/>
    <p:sldId id="288" r:id="rId34"/>
    <p:sldId id="291" r:id="rId35"/>
    <p:sldId id="287"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2A19821-2FA1-4AD9-B4F2-EFFD82694710}" type="datetimeFigureOut">
              <a:rPr lang="en-US" smtClean="0"/>
              <a:t>1/12/2021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30CED19-D365-4281-86CF-0AB13745DE9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85118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19821-2FA1-4AD9-B4F2-EFFD8269471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314931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19821-2FA1-4AD9-B4F2-EFFD8269471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143369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19821-2FA1-4AD9-B4F2-EFFD8269471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ED19-D365-4281-86CF-0AB13745DE9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557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19821-2FA1-4AD9-B4F2-EFFD8269471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250525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2A19821-2FA1-4AD9-B4F2-EFFD82694710}"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112067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2A19821-2FA1-4AD9-B4F2-EFFD82694710}"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55755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19821-2FA1-4AD9-B4F2-EFFD8269471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3888523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19821-2FA1-4AD9-B4F2-EFFD8269471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408833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19821-2FA1-4AD9-B4F2-EFFD8269471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161619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A19821-2FA1-4AD9-B4F2-EFFD8269471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251101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A19821-2FA1-4AD9-B4F2-EFFD8269471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179573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A19821-2FA1-4AD9-B4F2-EFFD82694710}"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266113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A19821-2FA1-4AD9-B4F2-EFFD82694710}"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129941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19821-2FA1-4AD9-B4F2-EFFD82694710}"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6802607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19821-2FA1-4AD9-B4F2-EFFD8269471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38176255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2A19821-2FA1-4AD9-B4F2-EFFD8269471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CED19-D365-4281-86CF-0AB13745DE93}" type="slidenum">
              <a:rPr lang="en-US" smtClean="0"/>
              <a:t>‹#›</a:t>
            </a:fld>
            <a:endParaRPr lang="en-US"/>
          </a:p>
        </p:txBody>
      </p:sp>
    </p:spTree>
    <p:extLst>
      <p:ext uri="{BB962C8B-B14F-4D97-AF65-F5344CB8AC3E}">
        <p14:creationId xmlns:p14="http://schemas.microsoft.com/office/powerpoint/2010/main" val="410803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2A19821-2FA1-4AD9-B4F2-EFFD82694710}" type="datetimeFigureOut">
              <a:rPr lang="en-US" smtClean="0"/>
              <a:t>1/12/2021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30CED19-D365-4281-86CF-0AB13745DE93}" type="slidenum">
              <a:rPr lang="en-US" smtClean="0"/>
              <a:t>‹#›</a:t>
            </a:fld>
            <a:endParaRPr lang="en-US"/>
          </a:p>
        </p:txBody>
      </p:sp>
    </p:spTree>
    <p:extLst>
      <p:ext uri="{BB962C8B-B14F-4D97-AF65-F5344CB8AC3E}">
        <p14:creationId xmlns:p14="http://schemas.microsoft.com/office/powerpoint/2010/main" val="157646814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199" y="1036012"/>
            <a:ext cx="7197726" cy="2421464"/>
          </a:xfrm>
        </p:spPr>
        <p:txBody>
          <a:bodyPr/>
          <a:lstStyle/>
          <a:p>
            <a:pPr algn="ctr"/>
            <a:r>
              <a:rPr lang="en-US" dirty="0" smtClean="0"/>
              <a:t>AUTOMOBILE</a:t>
            </a:r>
            <a:br>
              <a:rPr lang="en-US" dirty="0" smtClean="0"/>
            </a:br>
            <a:r>
              <a:rPr lang="en-US" dirty="0" smtClean="0"/>
              <a:t>AERODYNAMICS</a:t>
            </a:r>
            <a:endParaRPr lang="en-US" dirty="0"/>
          </a:p>
        </p:txBody>
      </p:sp>
      <p:sp>
        <p:nvSpPr>
          <p:cNvPr id="3" name="Subtitle 2"/>
          <p:cNvSpPr>
            <a:spLocks noGrp="1"/>
          </p:cNvSpPr>
          <p:nvPr>
            <p:ph type="subTitle" idx="1"/>
          </p:nvPr>
        </p:nvSpPr>
        <p:spPr>
          <a:xfrm>
            <a:off x="8035636" y="4461164"/>
            <a:ext cx="2632364" cy="796636"/>
          </a:xfrm>
        </p:spPr>
        <p:txBody>
          <a:bodyPr>
            <a:normAutofit/>
          </a:bodyPr>
          <a:lstStyle/>
          <a:p>
            <a:r>
              <a:rPr lang="en-US" sz="2400" dirty="0" smtClean="0"/>
              <a:t>MODULE 3</a:t>
            </a:r>
            <a:endParaRPr lang="en-US" sz="2400" dirty="0"/>
          </a:p>
        </p:txBody>
      </p:sp>
    </p:spTree>
    <p:extLst>
      <p:ext uri="{BB962C8B-B14F-4D97-AF65-F5344CB8AC3E}">
        <p14:creationId xmlns:p14="http://schemas.microsoft.com/office/powerpoint/2010/main" val="133580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145" y="263236"/>
            <a:ext cx="10086110" cy="4666233"/>
          </a:xfrm>
          <a:prstGeom prst="rect">
            <a:avLst/>
          </a:prstGeom>
        </p:spPr>
      </p:pic>
    </p:spTree>
    <p:extLst>
      <p:ext uri="{BB962C8B-B14F-4D97-AF65-F5344CB8AC3E}">
        <p14:creationId xmlns:p14="http://schemas.microsoft.com/office/powerpoint/2010/main" val="65143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2" y="1631116"/>
            <a:ext cx="10654146" cy="1938992"/>
          </a:xfrm>
          <a:prstGeom prst="rect">
            <a:avLst/>
          </a:prstGeom>
        </p:spPr>
        <p:txBody>
          <a:bodyPr wrap="square">
            <a:spAutoFit/>
          </a:bodyPr>
          <a:lstStyle/>
          <a:p>
            <a:r>
              <a:rPr lang="en-US" sz="2400" b="1" dirty="0">
                <a:solidFill>
                  <a:srgbClr val="000000"/>
                </a:solidFill>
                <a:latin typeface="Times New Roman" panose="02020603050405020304" pitchFamily="18" charset="0"/>
              </a:rPr>
              <a:t>Vehicle aerodynamics includes three interacting flow fields: </a:t>
            </a:r>
            <a:endParaRPr lang="en-US" sz="2400" b="1" dirty="0" smtClean="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flow past vehicle body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flow past vehicle components (wheels, heat exchanger, brakes, windshield),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flow in passenger compartment </a:t>
            </a:r>
          </a:p>
        </p:txBody>
      </p:sp>
    </p:spTree>
    <p:extLst>
      <p:ext uri="{BB962C8B-B14F-4D97-AF65-F5344CB8AC3E}">
        <p14:creationId xmlns:p14="http://schemas.microsoft.com/office/powerpoint/2010/main" val="58379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1" y="213419"/>
            <a:ext cx="10903528" cy="5262979"/>
          </a:xfrm>
          <a:prstGeom prst="rect">
            <a:avLst/>
          </a:prstGeom>
        </p:spPr>
        <p:txBody>
          <a:bodyPr wrap="square">
            <a:spAutoFit/>
          </a:bodyPr>
          <a:lstStyle/>
          <a:p>
            <a:pPr algn="ctr"/>
            <a:r>
              <a:rPr lang="en-US" sz="2400" b="1" dirty="0">
                <a:solidFill>
                  <a:srgbClr val="000000"/>
                </a:solidFill>
                <a:latin typeface="Times New Roman" panose="02020603050405020304" pitchFamily="18" charset="0"/>
              </a:rPr>
              <a:t>AERODYNAMICS OF CAR </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A body in motion is affected by aerodynamic forces.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aerodynamic force acts externally on the body of a vehicle.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component of the resultant aerodynamic force which opposes the forward motion is called the aerodynamic drag.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aerodynamic drag affects the performance of a car in both speed and fuel economy as it is the power required to overcome the opposing force.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other component, directed vertically, is called the aerodynamic lift.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It </a:t>
            </a:r>
            <a:r>
              <a:rPr lang="en-US" sz="2400" dirty="0">
                <a:solidFill>
                  <a:srgbClr val="000000"/>
                </a:solidFill>
                <a:latin typeface="Times New Roman" panose="02020603050405020304" pitchFamily="18" charset="0"/>
              </a:rPr>
              <a:t>reduces the frictional forces between the </a:t>
            </a:r>
            <a:r>
              <a:rPr lang="en-US" sz="2400" dirty="0" err="1">
                <a:solidFill>
                  <a:srgbClr val="000000"/>
                </a:solidFill>
                <a:latin typeface="Times New Roman" panose="02020603050405020304" pitchFamily="18" charset="0"/>
              </a:rPr>
              <a:t>tyres</a:t>
            </a:r>
            <a:r>
              <a:rPr lang="en-US" sz="2400" dirty="0">
                <a:solidFill>
                  <a:srgbClr val="000000"/>
                </a:solidFill>
                <a:latin typeface="Times New Roman" panose="02020603050405020304" pitchFamily="18" charset="0"/>
              </a:rPr>
              <a:t> and the road thus changing dramatically the handling characteristics of the vehicle.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aerodynamic force is the net result of all the changing distributed pressures which airstreams exert on the car surface.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Therefore </a:t>
            </a:r>
            <a:r>
              <a:rPr lang="en-US" sz="2400" dirty="0">
                <a:solidFill>
                  <a:srgbClr val="000000"/>
                </a:solidFill>
                <a:latin typeface="Times New Roman" panose="02020603050405020304" pitchFamily="18" charset="0"/>
              </a:rPr>
              <a:t>aerodynamic studies are very important as far as the car stability is concerned. </a:t>
            </a:r>
            <a:endParaRPr lang="en-US" sz="2400" dirty="0"/>
          </a:p>
        </p:txBody>
      </p:sp>
    </p:spTree>
    <p:extLst>
      <p:ext uri="{BB962C8B-B14F-4D97-AF65-F5344CB8AC3E}">
        <p14:creationId xmlns:p14="http://schemas.microsoft.com/office/powerpoint/2010/main" val="1255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379673"/>
            <a:ext cx="10861964" cy="5262979"/>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 main concerns of automotive aerodynamics are reducing drag, reducing wind noise, and preventing undesired lift forces at high speeds.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For </a:t>
            </a:r>
            <a:r>
              <a:rPr lang="en-US" sz="2400" dirty="0">
                <a:solidFill>
                  <a:srgbClr val="000000"/>
                </a:solidFill>
                <a:latin typeface="Times New Roman" panose="02020603050405020304" pitchFamily="18" charset="0"/>
              </a:rPr>
              <a:t>some classes of vehicles, it may also be important to produce desirable downwards aerodynamic forces, to improve cornering. </a:t>
            </a: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As the years passed the studies on aerodynamic effects on cars increased and the designs were being developed to accommodate for the increasing needs and for economic reasons.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wheels developed to be designed within the body, lowering as a result the aerodynamic drag and produce a more gentle flow.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tail was for many years long and oddly shaped to maintain attached streamline</a:t>
            </a:r>
            <a:r>
              <a:rPr lang="en-US" sz="2400" dirty="0" smtClean="0">
                <a:solidFill>
                  <a:srgbClr val="000000"/>
                </a:solidFill>
                <a:latin typeface="Times New Roman" panose="02020603050405020304" pitchFamily="18" charset="0"/>
              </a:rPr>
              <a:t>.</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The automobiles became developed even more with smooth bodies, integrated fenders and headlamps enclosed in the body.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designers had achieved a shape of a car that differed from the traditional horse-drawn carriages. </a:t>
            </a:r>
            <a:endParaRPr lang="en-US" sz="2400" dirty="0"/>
          </a:p>
        </p:txBody>
      </p:sp>
    </p:spTree>
    <p:extLst>
      <p:ext uri="{BB962C8B-B14F-4D97-AF65-F5344CB8AC3E}">
        <p14:creationId xmlns:p14="http://schemas.microsoft.com/office/powerpoint/2010/main" val="77179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4" y="144145"/>
            <a:ext cx="11139054" cy="5632311"/>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They had certainly succeeded in building cars with low drag coefficient. </a:t>
            </a: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Road conditions have limited the width of automobiles.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It </a:t>
            </a:r>
            <a:r>
              <a:rPr lang="en-US" sz="2400" dirty="0">
                <a:solidFill>
                  <a:srgbClr val="000000"/>
                </a:solidFill>
                <a:latin typeface="Times New Roman" panose="02020603050405020304" pitchFamily="18" charset="0"/>
              </a:rPr>
              <a:t>is said this width was established by the width needed for two horses running comfortably side by side drawing a carriage.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Length </a:t>
            </a:r>
            <a:r>
              <a:rPr lang="en-US" sz="2400" dirty="0">
                <a:solidFill>
                  <a:srgbClr val="000000"/>
                </a:solidFill>
                <a:latin typeface="Times New Roman" panose="02020603050405020304" pitchFamily="18" charset="0"/>
              </a:rPr>
              <a:t>is not as much of a restriction but long bodies were not efficient enough for traffic use. </a:t>
            </a:r>
          </a:p>
          <a:p>
            <a:pPr algn="ctr"/>
            <a:r>
              <a:rPr lang="en-US" sz="2400" b="1" dirty="0">
                <a:solidFill>
                  <a:srgbClr val="000000"/>
                </a:solidFill>
                <a:latin typeface="Times New Roman" panose="02020603050405020304" pitchFamily="18" charset="0"/>
              </a:rPr>
              <a:t>Aerodynamic drag </a:t>
            </a: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In order to explain the Aerodynamic drag the two forces - the frontal pressure and the rear vacuum – have to be analyzed</a:t>
            </a:r>
            <a:r>
              <a:rPr lang="en-US" sz="2400" dirty="0" smtClean="0">
                <a:solidFill>
                  <a:srgbClr val="000000"/>
                </a:solidFill>
                <a:latin typeface="Times New Roman" panose="02020603050405020304" pitchFamily="18" charset="0"/>
              </a:rPr>
              <a:t>.</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Frontal pressure is caused by the air attempting to flow around the front of the car. As millions of air molecules approach the front part of the car, they begin to compress, and in doing so raise the air pressure in front of the car.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At the same time, the air molecules traveling along the sides of the car are at atmospheric pressure, a lower pressure compared to the molecules at the front of the car. </a:t>
            </a:r>
            <a:endParaRPr lang="en-US" sz="2400" dirty="0"/>
          </a:p>
        </p:txBody>
      </p:sp>
    </p:spTree>
    <p:extLst>
      <p:ext uri="{BB962C8B-B14F-4D97-AF65-F5344CB8AC3E}">
        <p14:creationId xmlns:p14="http://schemas.microsoft.com/office/powerpoint/2010/main" val="257219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7" y="388993"/>
            <a:ext cx="10945091" cy="5262979"/>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 compressed molecules of air naturally seek a way out of the high pressure zone in front of the car, and they find it around the sides, top and bottom of the car. </a:t>
            </a: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Rear vacuum or wake is caused by the "hole" left in the air as the car passes through it.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This </a:t>
            </a:r>
            <a:r>
              <a:rPr lang="en-US" sz="2400" dirty="0">
                <a:solidFill>
                  <a:srgbClr val="000000"/>
                </a:solidFill>
                <a:latin typeface="Times New Roman" panose="02020603050405020304" pitchFamily="18" charset="0"/>
              </a:rPr>
              <a:t>empty area is a result of the air molecules not being able to fill the hole as quickly as the car can make it.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air molecules attempt to fill in to this area, but the car is always one step ahead.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As </a:t>
            </a:r>
            <a:r>
              <a:rPr lang="en-US" sz="2400" dirty="0">
                <a:solidFill>
                  <a:srgbClr val="000000"/>
                </a:solidFill>
                <a:latin typeface="Times New Roman" panose="02020603050405020304" pitchFamily="18" charset="0"/>
              </a:rPr>
              <a:t>a result, a continuous vacuum in the rear of the car sucks in the opposite direction of the motion of the car.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This </a:t>
            </a:r>
            <a:r>
              <a:rPr lang="en-US" sz="2400" dirty="0">
                <a:solidFill>
                  <a:srgbClr val="000000"/>
                </a:solidFill>
                <a:latin typeface="Times New Roman" panose="02020603050405020304" pitchFamily="18" charset="0"/>
              </a:rPr>
              <a:t>inability to fill the hole left by the car is technically called Flow detachment. </a:t>
            </a: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Flow detachment applies only to the "rear vacuum" portion of the drag equation, and it is really about giving the air molecules time to follow the contours of a car's bodywork, and to fill the hole left by the vehicle, it's </a:t>
            </a:r>
            <a:r>
              <a:rPr lang="en-US" sz="2400" dirty="0" err="1">
                <a:solidFill>
                  <a:srgbClr val="000000"/>
                </a:solidFill>
                <a:latin typeface="Times New Roman" panose="02020603050405020304" pitchFamily="18" charset="0"/>
              </a:rPr>
              <a:t>tyres</a:t>
            </a:r>
            <a:r>
              <a:rPr lang="en-US" sz="2400" dirty="0">
                <a:solidFill>
                  <a:srgbClr val="000000"/>
                </a:solidFill>
                <a:latin typeface="Times New Roman" panose="02020603050405020304" pitchFamily="18" charset="0"/>
              </a:rPr>
              <a:t>, it's suspension and protrusions (i.e. mirrors, roll bars). </a:t>
            </a:r>
            <a:endParaRPr lang="en-US" sz="2400" dirty="0"/>
          </a:p>
        </p:txBody>
      </p:sp>
    </p:spTree>
    <p:extLst>
      <p:ext uri="{BB962C8B-B14F-4D97-AF65-F5344CB8AC3E}">
        <p14:creationId xmlns:p14="http://schemas.microsoft.com/office/powerpoint/2010/main" val="221379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2" y="111902"/>
            <a:ext cx="11111346" cy="5632311"/>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 flow attachment is very important because the drag created by the vacuum far exceeds that created by frontal pressure, and this can be attributed to the turbulence created by the detachment.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That </a:t>
            </a:r>
            <a:r>
              <a:rPr lang="en-US" sz="2400" dirty="0">
                <a:solidFill>
                  <a:srgbClr val="000000"/>
                </a:solidFill>
                <a:latin typeface="Times New Roman" panose="02020603050405020304" pitchFamily="18" charset="0"/>
              </a:rPr>
              <a:t>is why in the early years of automotive industry the cars used to be designed with long tail.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This </a:t>
            </a:r>
            <a:r>
              <a:rPr lang="en-US" sz="2400" dirty="0">
                <a:solidFill>
                  <a:srgbClr val="000000"/>
                </a:solidFill>
                <a:latin typeface="Times New Roman" panose="02020603050405020304" pitchFamily="18" charset="0"/>
              </a:rPr>
              <a:t>was done as to maintain the streamlines created by the flow, attached. </a:t>
            </a: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Turbulence generally affects the "rear vacuum" portion of the drag equation, but if we look at a protrusion from the race car such as a mirror, we see a compounding effect.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For </a:t>
            </a:r>
            <a:r>
              <a:rPr lang="en-US" sz="2400" dirty="0">
                <a:solidFill>
                  <a:srgbClr val="000000"/>
                </a:solidFill>
                <a:latin typeface="Times New Roman" panose="02020603050405020304" pitchFamily="18" charset="0"/>
              </a:rPr>
              <a:t>instance, the air flow detaches from the flat side of the mirror, which of course faces toward the back of the car.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turbulence created by this detachment can then affect the air flow to parts of the car which lie behind the mirror.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Intake </a:t>
            </a:r>
            <a:r>
              <a:rPr lang="en-US" sz="2400" dirty="0">
                <a:solidFill>
                  <a:srgbClr val="000000"/>
                </a:solidFill>
                <a:latin typeface="Times New Roman" panose="02020603050405020304" pitchFamily="18" charset="0"/>
              </a:rPr>
              <a:t>ducts, for instance, function best when the air entering them flows smoothly. Therefore, the entire length of the car really needs to be optimized to provide the least amount of turbulence at high speed. </a:t>
            </a:r>
            <a:endParaRPr lang="en-US" sz="2400" dirty="0"/>
          </a:p>
        </p:txBody>
      </p:sp>
    </p:spTree>
    <p:extLst>
      <p:ext uri="{BB962C8B-B14F-4D97-AF65-F5344CB8AC3E}">
        <p14:creationId xmlns:p14="http://schemas.microsoft.com/office/powerpoint/2010/main" val="199834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2" y="751067"/>
            <a:ext cx="10958945" cy="4154984"/>
          </a:xfrm>
          <a:prstGeom prst="rect">
            <a:avLst/>
          </a:prstGeom>
        </p:spPr>
        <p:txBody>
          <a:bodyPr wrap="square">
            <a:spAutoFit/>
          </a:bodyPr>
          <a:lstStyle/>
          <a:p>
            <a:pPr algn="ctr"/>
            <a:r>
              <a:rPr lang="en-US" sz="2400" b="1" dirty="0">
                <a:solidFill>
                  <a:srgbClr val="000000"/>
                </a:solidFill>
                <a:latin typeface="Times New Roman" panose="02020603050405020304" pitchFamily="18" charset="0"/>
              </a:rPr>
              <a:t>Drag Coefficient </a:t>
            </a:r>
          </a:p>
          <a:p>
            <a:r>
              <a:rPr lang="en-US" sz="2400" dirty="0">
                <a:solidFill>
                  <a:srgbClr val="000000"/>
                </a:solidFill>
                <a:latin typeface="Times New Roman" panose="02020603050405020304" pitchFamily="18" charset="0"/>
              </a:rPr>
              <a:t>The shape of a car, as the aerodynamic theory above suggests, is largely responsible for how much drag the car has. Ideally, the car body should: </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Have </a:t>
            </a:r>
            <a:r>
              <a:rPr lang="en-US" sz="2400" dirty="0">
                <a:solidFill>
                  <a:srgbClr val="000000"/>
                </a:solidFill>
                <a:latin typeface="Times New Roman" panose="02020603050405020304" pitchFamily="18" charset="0"/>
              </a:rPr>
              <a:t>a small grill, to minimize frontal pressure. </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Have </a:t>
            </a:r>
            <a:r>
              <a:rPr lang="en-US" sz="2400" dirty="0">
                <a:solidFill>
                  <a:srgbClr val="000000"/>
                </a:solidFill>
                <a:latin typeface="Times New Roman" panose="02020603050405020304" pitchFamily="18" charset="0"/>
              </a:rPr>
              <a:t>minimal ground clearance below the grill, to minimize air flow under the car. In combination to this, a raked underside with the rear of the car raised can create down force. </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Have </a:t>
            </a:r>
            <a:r>
              <a:rPr lang="en-US" sz="2400" dirty="0">
                <a:solidFill>
                  <a:srgbClr val="000000"/>
                </a:solidFill>
                <a:latin typeface="Times New Roman" panose="02020603050405020304" pitchFamily="18" charset="0"/>
              </a:rPr>
              <a:t>a steeply raked windshield to avoid pressure build up in front. </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Have </a:t>
            </a:r>
            <a:r>
              <a:rPr lang="en-US" sz="2400" dirty="0">
                <a:solidFill>
                  <a:srgbClr val="000000"/>
                </a:solidFill>
                <a:latin typeface="Times New Roman" panose="02020603050405020304" pitchFamily="18" charset="0"/>
              </a:rPr>
              <a:t>a "Fastback" style rear window and deck, to permit the air flow to stay attached. </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Have </a:t>
            </a:r>
            <a:r>
              <a:rPr lang="en-US" sz="2400" dirty="0">
                <a:solidFill>
                  <a:srgbClr val="000000"/>
                </a:solidFill>
                <a:latin typeface="Times New Roman" panose="02020603050405020304" pitchFamily="18" charset="0"/>
              </a:rPr>
              <a:t>a converging "Tail" to keep the air flow attached. </a:t>
            </a:r>
          </a:p>
        </p:txBody>
      </p:sp>
    </p:spTree>
    <p:extLst>
      <p:ext uri="{BB962C8B-B14F-4D97-AF65-F5344CB8AC3E}">
        <p14:creationId xmlns:p14="http://schemas.microsoft.com/office/powerpoint/2010/main" val="214832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6" y="265883"/>
            <a:ext cx="10723419" cy="2308324"/>
          </a:xfrm>
          <a:prstGeom prst="rect">
            <a:avLst/>
          </a:prstGeom>
        </p:spPr>
        <p:txBody>
          <a:bodyPr wrap="square">
            <a:spAutoFit/>
          </a:bodyPr>
          <a:lstStyle/>
          <a:p>
            <a:r>
              <a:rPr lang="en-US" sz="2400" b="1" dirty="0">
                <a:solidFill>
                  <a:srgbClr val="000000"/>
                </a:solidFill>
                <a:latin typeface="Times New Roman" panose="02020603050405020304" pitchFamily="18" charset="0"/>
              </a:rPr>
              <a:t>Air dams (also called front spoiler): </a:t>
            </a:r>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An air dam is a panel that reduces ground clearance at the front of the car below the bumper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The smaller gap forces flow to locally accelerate under the air dam reducing pressure under the car and creating downforce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Lower air volume flow to underbody reduces drag due to underbody roughness </a:t>
            </a:r>
          </a:p>
        </p:txBody>
      </p:sp>
      <p:pic>
        <p:nvPicPr>
          <p:cNvPr id="3" name="Picture 2"/>
          <p:cNvPicPr>
            <a:picLocks noChangeAspect="1"/>
          </p:cNvPicPr>
          <p:nvPr/>
        </p:nvPicPr>
        <p:blipFill>
          <a:blip r:embed="rId2"/>
          <a:stretch>
            <a:fillRect/>
          </a:stretch>
        </p:blipFill>
        <p:spPr>
          <a:xfrm>
            <a:off x="1627772" y="2707222"/>
            <a:ext cx="7107655" cy="2773594"/>
          </a:xfrm>
          <a:prstGeom prst="rect">
            <a:avLst/>
          </a:prstGeom>
        </p:spPr>
      </p:pic>
    </p:spTree>
    <p:extLst>
      <p:ext uri="{BB962C8B-B14F-4D97-AF65-F5344CB8AC3E}">
        <p14:creationId xmlns:p14="http://schemas.microsoft.com/office/powerpoint/2010/main" val="54582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293546"/>
            <a:ext cx="10848109" cy="1938992"/>
          </a:xfrm>
          <a:prstGeom prst="rect">
            <a:avLst/>
          </a:prstGeom>
        </p:spPr>
        <p:txBody>
          <a:bodyPr wrap="square">
            <a:spAutoFit/>
          </a:bodyPr>
          <a:lstStyle/>
          <a:p>
            <a:r>
              <a:rPr lang="en-US" sz="2400" b="1" dirty="0">
                <a:solidFill>
                  <a:srgbClr val="000000"/>
                </a:solidFill>
                <a:latin typeface="Times New Roman" panose="02020603050405020304" pitchFamily="18" charset="0"/>
              </a:rPr>
              <a:t>Splitter: </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 splitter is a horizontal lip that brought the airflow to stagnation above the surface, causing an area of high pressure.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Below </a:t>
            </a:r>
            <a:r>
              <a:rPr lang="en-US" sz="2400" dirty="0">
                <a:solidFill>
                  <a:srgbClr val="000000"/>
                </a:solidFill>
                <a:latin typeface="Times New Roman" panose="02020603050405020304" pitchFamily="18" charset="0"/>
              </a:rPr>
              <a:t>the splitter the air is accelerated, causing the pressure to drop.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This</a:t>
            </a:r>
            <a:r>
              <a:rPr lang="en-US" sz="2400" dirty="0">
                <a:solidFill>
                  <a:srgbClr val="000000"/>
                </a:solidFill>
                <a:latin typeface="Times New Roman" panose="02020603050405020304" pitchFamily="18" charset="0"/>
              </a:rPr>
              <a:t>, combines with the high pressure over the splitter creates downforce. </a:t>
            </a:r>
            <a:endParaRPr lang="en-US" sz="2400" dirty="0"/>
          </a:p>
        </p:txBody>
      </p:sp>
      <p:pic>
        <p:nvPicPr>
          <p:cNvPr id="3" name="Picture 2"/>
          <p:cNvPicPr>
            <a:picLocks noChangeAspect="1"/>
          </p:cNvPicPr>
          <p:nvPr/>
        </p:nvPicPr>
        <p:blipFill>
          <a:blip r:embed="rId2"/>
          <a:stretch>
            <a:fillRect/>
          </a:stretch>
        </p:blipFill>
        <p:spPr>
          <a:xfrm>
            <a:off x="3255818" y="2357230"/>
            <a:ext cx="4904509" cy="3226152"/>
          </a:xfrm>
          <a:prstGeom prst="rect">
            <a:avLst/>
          </a:prstGeom>
        </p:spPr>
      </p:pic>
    </p:spTree>
    <p:extLst>
      <p:ext uri="{BB962C8B-B14F-4D97-AF65-F5344CB8AC3E}">
        <p14:creationId xmlns:p14="http://schemas.microsoft.com/office/powerpoint/2010/main" val="132388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0992"/>
            <a:ext cx="10958946" cy="3416320"/>
          </a:xfrm>
          <a:prstGeom prst="rect">
            <a:avLst/>
          </a:prstGeom>
        </p:spPr>
        <p:txBody>
          <a:bodyPr wrap="square">
            <a:spAutoFit/>
          </a:bodyPr>
          <a:lstStyle/>
          <a:p>
            <a:pPr algn="ctr"/>
            <a:r>
              <a:rPr lang="en-US" sz="2400" b="1" dirty="0">
                <a:solidFill>
                  <a:srgbClr val="000000"/>
                </a:solidFill>
                <a:latin typeface="Times New Roman" panose="02020603050405020304" pitchFamily="18" charset="0"/>
              </a:rPr>
              <a:t>Ground Vehicle Aerodynamics </a:t>
            </a:r>
            <a:endParaRPr lang="en-US" sz="2400" b="1" dirty="0" smtClean="0">
              <a:solidFill>
                <a:srgbClr val="000000"/>
              </a:solidFill>
              <a:latin typeface="Times New Roman" panose="02020603050405020304" pitchFamily="18" charset="0"/>
            </a:endParaRPr>
          </a:p>
          <a:p>
            <a:pPr algn="ct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i="0" u="none" strike="noStrike" baseline="0" dirty="0" smtClean="0">
                <a:solidFill>
                  <a:srgbClr val="000000"/>
                </a:solidFill>
                <a:latin typeface="Times New Roman" panose="02020603050405020304" pitchFamily="18" charset="0"/>
              </a:rPr>
              <a:t>Ground Vehicle aerodynamics</a:t>
            </a:r>
            <a:r>
              <a:rPr lang="en-US" sz="2400" b="1" i="0" u="none" strike="noStrike" baseline="0" dirty="0" smtClean="0">
                <a:solidFill>
                  <a:srgbClr val="000000"/>
                </a:solidFill>
                <a:latin typeface="Times New Roman" panose="02020603050405020304" pitchFamily="18" charset="0"/>
              </a:rPr>
              <a:t> </a:t>
            </a:r>
            <a:r>
              <a:rPr lang="en-US" sz="2400" b="0" i="0" u="none" strike="noStrike" baseline="0" dirty="0" smtClean="0">
                <a:solidFill>
                  <a:srgbClr val="000000"/>
                </a:solidFill>
                <a:latin typeface="Times New Roman" panose="02020603050405020304" pitchFamily="18" charset="0"/>
              </a:rPr>
              <a:t>is the study of the aerodynamics of road vehicles. </a:t>
            </a:r>
          </a:p>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Its main goals are reducing drag and wind noise, minimizing noise emission, and preventing undesired lift forces and other causes of aerodynamic instability at high speeds. </a:t>
            </a:r>
          </a:p>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For some classes of racing vehicles, it may also be important to produce downforce to improve traction and thus cornering abilities. </a:t>
            </a:r>
          </a:p>
          <a:p>
            <a:endParaRPr lang="en-US" sz="2400" b="0" i="0" u="none" strike="noStrike" baseline="0"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7387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10" y="571004"/>
            <a:ext cx="10875818" cy="4524315"/>
          </a:xfrm>
          <a:prstGeom prst="rect">
            <a:avLst/>
          </a:prstGeom>
        </p:spPr>
        <p:txBody>
          <a:bodyPr wrap="square">
            <a:spAutoFit/>
          </a:bodyPr>
          <a:lstStyle/>
          <a:p>
            <a:r>
              <a:rPr lang="en-US" sz="2400" b="1" dirty="0">
                <a:solidFill>
                  <a:srgbClr val="000000"/>
                </a:solidFill>
                <a:latin typeface="Times New Roman" panose="02020603050405020304" pitchFamily="18" charset="0"/>
              </a:rPr>
              <a:t>Reduction of </a:t>
            </a:r>
            <a:r>
              <a:rPr lang="en-US" sz="2400" b="1" dirty="0" err="1">
                <a:solidFill>
                  <a:srgbClr val="000000"/>
                </a:solidFill>
                <a:latin typeface="Times New Roman" panose="02020603050405020304" pitchFamily="18" charset="0"/>
              </a:rPr>
              <a:t>forebodydrag</a:t>
            </a:r>
            <a:r>
              <a:rPr lang="en-US" sz="2400" b="1" dirty="0">
                <a:solidFill>
                  <a:srgbClr val="000000"/>
                </a:solidFill>
                <a:latin typeface="Times New Roman" panose="02020603050405020304" pitchFamily="18" charset="0"/>
              </a:rPr>
              <a:t>: </a:t>
            </a:r>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The most significant drag reduction can be achieved by rounding up the vertical and upper horizontal leading edges on the front face.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Relatively small amendments can result considerable drag reduction.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The drag reduction of front spoiler is large if its use is combined with rounded leading edges. </a:t>
            </a:r>
          </a:p>
          <a:p>
            <a:endParaRPr lang="en-US" sz="2400" dirty="0">
              <a:solidFill>
                <a:srgbClr val="000000"/>
              </a:solidFill>
              <a:latin typeface="Times New Roman" panose="02020603050405020304" pitchFamily="18" charset="0"/>
            </a:endParaRPr>
          </a:p>
          <a:p>
            <a:r>
              <a:rPr lang="en-US" sz="2400" b="1" dirty="0">
                <a:solidFill>
                  <a:srgbClr val="000000"/>
                </a:solidFill>
                <a:latin typeface="Times New Roman" panose="02020603050405020304" pitchFamily="18" charset="0"/>
              </a:rPr>
              <a:t>Hood and Windshield Angle of Inclination: </a:t>
            </a:r>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The hood angle (α) determines the pressure gradient </a:t>
            </a:r>
          </a:p>
          <a:p>
            <a:r>
              <a:rPr lang="en-US" sz="2400" dirty="0">
                <a:solidFill>
                  <a:srgbClr val="000000"/>
                </a:solidFill>
                <a:latin typeface="Times New Roman" panose="02020603050405020304" pitchFamily="18" charset="0"/>
              </a:rPr>
              <a:t>and plays a role in maintaining attached flow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The windshield angle, δ (rake) plays a stronger role </a:t>
            </a:r>
          </a:p>
          <a:p>
            <a:r>
              <a:rPr lang="en-US" sz="2400" dirty="0">
                <a:solidFill>
                  <a:srgbClr val="000000"/>
                </a:solidFill>
                <a:latin typeface="Times New Roman" panose="02020603050405020304" pitchFamily="18" charset="0"/>
              </a:rPr>
              <a:t>by controlling point of attachment of flow to roof </a:t>
            </a:r>
          </a:p>
        </p:txBody>
      </p:sp>
    </p:spTree>
    <p:extLst>
      <p:ext uri="{BB962C8B-B14F-4D97-AF65-F5344CB8AC3E}">
        <p14:creationId xmlns:p14="http://schemas.microsoft.com/office/powerpoint/2010/main" val="143516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727" y="401783"/>
            <a:ext cx="8686800" cy="4488872"/>
          </a:xfrm>
          <a:prstGeom prst="rect">
            <a:avLst/>
          </a:prstGeom>
        </p:spPr>
      </p:pic>
    </p:spTree>
    <p:extLst>
      <p:ext uri="{BB962C8B-B14F-4D97-AF65-F5344CB8AC3E}">
        <p14:creationId xmlns:p14="http://schemas.microsoft.com/office/powerpoint/2010/main" val="63850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418283"/>
            <a:ext cx="10695709" cy="830997"/>
          </a:xfrm>
          <a:prstGeom prst="rect">
            <a:avLst/>
          </a:prstGeom>
        </p:spPr>
        <p:txBody>
          <a:bodyPr wrap="square">
            <a:spAutoFit/>
          </a:bodyPr>
          <a:lstStyle/>
          <a:p>
            <a:r>
              <a:rPr lang="en-US" sz="2400" b="1" dirty="0">
                <a:solidFill>
                  <a:srgbClr val="000000"/>
                </a:solidFill>
                <a:latin typeface="Times New Roman" panose="02020603050405020304" pitchFamily="18" charset="0"/>
              </a:rPr>
              <a:t>Roofline Shape: </a:t>
            </a:r>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Curved (cambered) roofline helps maintain attached flow over the rear of the car </a:t>
            </a:r>
          </a:p>
        </p:txBody>
      </p:sp>
      <p:pic>
        <p:nvPicPr>
          <p:cNvPr id="3" name="Picture 2"/>
          <p:cNvPicPr>
            <a:picLocks noChangeAspect="1"/>
          </p:cNvPicPr>
          <p:nvPr/>
        </p:nvPicPr>
        <p:blipFill>
          <a:blip r:embed="rId2"/>
          <a:stretch>
            <a:fillRect/>
          </a:stretch>
        </p:blipFill>
        <p:spPr>
          <a:xfrm>
            <a:off x="2341417" y="2357275"/>
            <a:ext cx="7329055" cy="3212252"/>
          </a:xfrm>
          <a:prstGeom prst="rect">
            <a:avLst/>
          </a:prstGeom>
        </p:spPr>
      </p:pic>
    </p:spTree>
    <p:extLst>
      <p:ext uri="{BB962C8B-B14F-4D97-AF65-F5344CB8AC3E}">
        <p14:creationId xmlns:p14="http://schemas.microsoft.com/office/powerpoint/2010/main" val="267139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nnet or hood of car, black color and shi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7563" y="1690254"/>
            <a:ext cx="5306291" cy="34774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2510" y="358009"/>
            <a:ext cx="10390908" cy="1200329"/>
          </a:xfrm>
          <a:prstGeom prst="rect">
            <a:avLst/>
          </a:prstGeom>
        </p:spPr>
        <p:txBody>
          <a:bodyPr wrap="square">
            <a:spAutoFit/>
          </a:bodyPr>
          <a:lstStyle/>
          <a:p>
            <a:r>
              <a:rPr lang="en-US" sz="2400" b="1" dirty="0">
                <a:solidFill>
                  <a:srgbClr val="000000"/>
                </a:solidFill>
                <a:latin typeface="Times New Roman" panose="02020603050405020304" pitchFamily="18" charset="0"/>
              </a:rPr>
              <a:t>Scoops: </a:t>
            </a:r>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Engine cooling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Increases flow rate of air </a:t>
            </a:r>
          </a:p>
        </p:txBody>
      </p:sp>
    </p:spTree>
    <p:extLst>
      <p:ext uri="{BB962C8B-B14F-4D97-AF65-F5344CB8AC3E}">
        <p14:creationId xmlns:p14="http://schemas.microsoft.com/office/powerpoint/2010/main" val="289230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307907"/>
            <a:ext cx="10917382" cy="4893647"/>
          </a:xfrm>
          <a:prstGeom prst="rect">
            <a:avLst/>
          </a:prstGeom>
        </p:spPr>
        <p:txBody>
          <a:bodyPr wrap="square">
            <a:spAutoFit/>
          </a:bodyPr>
          <a:lstStyle/>
          <a:p>
            <a:r>
              <a:rPr lang="en-US" sz="2400" b="1" dirty="0">
                <a:solidFill>
                  <a:srgbClr val="000000"/>
                </a:solidFill>
                <a:latin typeface="Times New Roman" panose="02020603050405020304" pitchFamily="18" charset="0"/>
              </a:rPr>
              <a:t>EFFECT OF CUT BACK ANGLE (</a:t>
            </a:r>
            <a:r>
              <a:rPr lang="en-US" sz="2400" b="1" i="1" dirty="0">
                <a:solidFill>
                  <a:srgbClr val="000000"/>
                </a:solidFill>
                <a:latin typeface="Times New Roman" panose="02020603050405020304" pitchFamily="18" charset="0"/>
              </a:rPr>
              <a:t>Back Light Angle Or Rear Wind Shield Angle</a:t>
            </a:r>
            <a:r>
              <a:rPr lang="en-US" sz="2400" b="1" dirty="0" smtClean="0">
                <a:solidFill>
                  <a:srgbClr val="000000"/>
                </a:solidFill>
                <a:latin typeface="Times New Roman" panose="02020603050405020304" pitchFamily="18" charset="0"/>
              </a:rPr>
              <a:t>):</a:t>
            </a:r>
          </a:p>
          <a:p>
            <a:r>
              <a:rPr lang="en-US" sz="2400" b="1" dirty="0" smtClean="0">
                <a:solidFill>
                  <a:srgbClr val="000000"/>
                </a:solidFill>
                <a:latin typeface="Times New Roman" panose="02020603050405020304" pitchFamily="18" charset="0"/>
              </a:rPr>
              <a:t> </a:t>
            </a:r>
            <a:endParaRPr lang="en-US"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The rear window angle with horizontal is called the “cut back angle” or “back light angle”.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The angle of inclination affects the trailing vortex location and strength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The nature of the counter rotating vortex structure is controlled primarily by the cut back angle.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Vortices expend energy gives Drag. So the amount of drag force creation is controlled by the cut back angle. </a:t>
            </a:r>
          </a:p>
          <a:p>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airflow over the rear surfaces of the vehicle is more complex and the solutions required to minimize drag for practical shapes are less intuitive. The inclination of the screen may be sufficient to cause the flow to separate from the rear window although in many cases the separation is followed by flow re-attachment along the boot lid. </a:t>
            </a:r>
            <a:endParaRPr lang="en-US" sz="2400" dirty="0"/>
          </a:p>
        </p:txBody>
      </p:sp>
    </p:spTree>
    <p:extLst>
      <p:ext uri="{BB962C8B-B14F-4D97-AF65-F5344CB8AC3E}">
        <p14:creationId xmlns:p14="http://schemas.microsoft.com/office/powerpoint/2010/main" val="336898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45" y="609601"/>
            <a:ext cx="9088582" cy="4544290"/>
          </a:xfrm>
          <a:prstGeom prst="rect">
            <a:avLst/>
          </a:prstGeom>
        </p:spPr>
      </p:pic>
    </p:spTree>
    <p:extLst>
      <p:ext uri="{BB962C8B-B14F-4D97-AF65-F5344CB8AC3E}">
        <p14:creationId xmlns:p14="http://schemas.microsoft.com/office/powerpoint/2010/main" val="279369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1164" y="342692"/>
            <a:ext cx="10723418" cy="5143709"/>
          </a:xfrm>
          <a:prstGeom prst="rect">
            <a:avLst/>
          </a:prstGeom>
        </p:spPr>
      </p:pic>
    </p:spTree>
    <p:extLst>
      <p:ext uri="{BB962C8B-B14F-4D97-AF65-F5344CB8AC3E}">
        <p14:creationId xmlns:p14="http://schemas.microsoft.com/office/powerpoint/2010/main" val="196409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1181" y="225273"/>
            <a:ext cx="10402346" cy="5205709"/>
          </a:xfrm>
          <a:prstGeom prst="rect">
            <a:avLst/>
          </a:prstGeom>
        </p:spPr>
      </p:pic>
    </p:spTree>
    <p:extLst>
      <p:ext uri="{BB962C8B-B14F-4D97-AF65-F5344CB8AC3E}">
        <p14:creationId xmlns:p14="http://schemas.microsoft.com/office/powerpoint/2010/main" val="181968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280217"/>
            <a:ext cx="9573491" cy="2518401"/>
          </a:xfrm>
          <a:prstGeom prst="rect">
            <a:avLst/>
          </a:prstGeom>
        </p:spPr>
      </p:pic>
      <p:sp>
        <p:nvSpPr>
          <p:cNvPr id="3" name="Rectangle 2"/>
          <p:cNvSpPr/>
          <p:nvPr/>
        </p:nvSpPr>
        <p:spPr>
          <a:xfrm>
            <a:off x="387926" y="2981375"/>
            <a:ext cx="10834255" cy="2308324"/>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 first occurs for ‘</a:t>
            </a:r>
            <a:r>
              <a:rPr lang="en-US" sz="2400" dirty="0" err="1">
                <a:solidFill>
                  <a:srgbClr val="000000"/>
                </a:solidFill>
                <a:latin typeface="Times New Roman" panose="02020603050405020304" pitchFamily="18" charset="0"/>
              </a:rPr>
              <a:t>squareback</a:t>
            </a:r>
            <a:r>
              <a:rPr lang="en-US" sz="2400" dirty="0">
                <a:solidFill>
                  <a:srgbClr val="000000"/>
                </a:solidFill>
                <a:latin typeface="Times New Roman" panose="02020603050405020304" pitchFamily="18" charset="0"/>
              </a:rPr>
              <a:t>’ shapes and is characterized by a large, low pressure wake.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Here </a:t>
            </a:r>
            <a:r>
              <a:rPr lang="en-US" sz="2400" dirty="0">
                <a:solidFill>
                  <a:srgbClr val="000000"/>
                </a:solidFill>
                <a:latin typeface="Times New Roman" panose="02020603050405020304" pitchFamily="18" charset="0"/>
              </a:rPr>
              <a:t>the airflow is unable to follow the body surface around the sharp, rear </a:t>
            </a:r>
            <a:r>
              <a:rPr lang="en-US" sz="2400" dirty="0" smtClean="0">
                <a:solidFill>
                  <a:srgbClr val="000000"/>
                </a:solidFill>
                <a:latin typeface="Times New Roman" panose="02020603050405020304" pitchFamily="18" charset="0"/>
              </a:rPr>
              <a:t>corners.</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drag that is associated with such flows depends upon the cross-sectional area at the tail, the pressure acting upon the body surface and, to a lesser extent, upon energy that is absorbed by the creation of eddies. </a:t>
            </a:r>
            <a:endParaRPr lang="en-US" sz="2400" dirty="0"/>
          </a:p>
        </p:txBody>
      </p:sp>
    </p:spTree>
    <p:extLst>
      <p:ext uri="{BB962C8B-B14F-4D97-AF65-F5344CB8AC3E}">
        <p14:creationId xmlns:p14="http://schemas.microsoft.com/office/powerpoint/2010/main" val="458160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321302"/>
            <a:ext cx="10543309" cy="5262979"/>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A very different flow structure arises if the rear surface slopes more gently as is the case for hatchback, fastback and most notchback shapes .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err="1">
                <a:solidFill>
                  <a:srgbClr val="000000"/>
                </a:solidFill>
                <a:latin typeface="Times New Roman" panose="02020603050405020304" pitchFamily="18" charset="0"/>
              </a:rPr>
              <a:t>centreline</a:t>
            </a:r>
            <a:r>
              <a:rPr lang="en-US" sz="2400" dirty="0">
                <a:solidFill>
                  <a:srgbClr val="000000"/>
                </a:solidFill>
                <a:latin typeface="Times New Roman" panose="02020603050405020304" pitchFamily="18" charset="0"/>
              </a:rPr>
              <a:t> pressure distribution that the surface air pressure over the rear of the car is significantly lower than that of the surroundings.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Along </a:t>
            </a:r>
            <a:r>
              <a:rPr lang="en-US" sz="2400" dirty="0">
                <a:solidFill>
                  <a:srgbClr val="000000"/>
                </a:solidFill>
                <a:latin typeface="Times New Roman" panose="02020603050405020304" pitchFamily="18" charset="0"/>
              </a:rPr>
              <a:t>the sides of the car the body curvature is much less and the pressures recorded here differ little from the ambient conditions.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low pressure over the upper surface draws the relatively higher pressure air along the sides of the car upwards and leads to the creation of intense, conical vortices at the ‘C’ pillars.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These </a:t>
            </a:r>
            <a:r>
              <a:rPr lang="en-US" sz="2400" dirty="0">
                <a:solidFill>
                  <a:srgbClr val="000000"/>
                </a:solidFill>
                <a:latin typeface="Times New Roman" panose="02020603050405020304" pitchFamily="18" charset="0"/>
              </a:rPr>
              <a:t>vortices increase the likelihood of the upper surface flow remaining attached to the surface even at backlight angles of over 30 degrees.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Air </a:t>
            </a:r>
            <a:r>
              <a:rPr lang="en-US" sz="2400" dirty="0">
                <a:solidFill>
                  <a:srgbClr val="000000"/>
                </a:solidFill>
                <a:latin typeface="Times New Roman" panose="02020603050405020304" pitchFamily="18" charset="0"/>
              </a:rPr>
              <a:t>is thus drawn down over the rear of the car resulting in a reacting force that has components in both the lift and the drag directions.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endParaRPr lang="en-US" sz="2400"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324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2" y="2251547"/>
            <a:ext cx="10945091" cy="3416320"/>
          </a:xfrm>
          <a:prstGeom prst="rect">
            <a:avLst/>
          </a:prstGeom>
        </p:spPr>
        <p:txBody>
          <a:bodyPr wrap="square">
            <a:spAutoFit/>
          </a:bodyPr>
          <a:lstStyle/>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Second, the vehicle operates very close to the ground, rather than in free air. </a:t>
            </a:r>
          </a:p>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Third, the operating speeds are lower (and aerodynamic drag varies as the square of speed). </a:t>
            </a:r>
          </a:p>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Fourth, a ground vehicle has fewer degrees of freedom than an aircraft, and its motion is less affected by aerodynamic forces. </a:t>
            </a:r>
          </a:p>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Fifth, passenger and commercial ground vehicles have very specific design constraints such as their intended purpose, high safety standards (requiring, for example, more 'dead' structural space to act as crumple zones), and certain regulations. </a:t>
            </a:r>
            <a:endParaRPr lang="en-US" sz="2400" dirty="0"/>
          </a:p>
        </p:txBody>
      </p:sp>
      <p:sp>
        <p:nvSpPr>
          <p:cNvPr id="3" name="Rectangle 2"/>
          <p:cNvSpPr/>
          <p:nvPr/>
        </p:nvSpPr>
        <p:spPr>
          <a:xfrm>
            <a:off x="387927" y="443345"/>
            <a:ext cx="10764982" cy="1938992"/>
          </a:xfrm>
          <a:prstGeom prst="rect">
            <a:avLst/>
          </a:prstGeom>
        </p:spPr>
        <p:txBody>
          <a:bodyPr wrap="square">
            <a:spAutoFit/>
          </a:bodyPr>
          <a:lstStyle/>
          <a:p>
            <a:pPr lvl="0" algn="ctr"/>
            <a:r>
              <a:rPr lang="en-US" sz="2400" b="1" dirty="0">
                <a:solidFill>
                  <a:srgbClr val="000000"/>
                </a:solidFill>
                <a:latin typeface="Times New Roman" panose="02020603050405020304" pitchFamily="18" charset="0"/>
              </a:rPr>
              <a:t>Comparison with Aircraft Aerodynamics </a:t>
            </a:r>
            <a:endParaRPr lang="en-US" sz="2400" b="1" dirty="0" smtClean="0">
              <a:solidFill>
                <a:srgbClr val="000000"/>
              </a:solidFill>
              <a:latin typeface="Times New Roman" panose="02020603050405020304" pitchFamily="18" charset="0"/>
            </a:endParaRPr>
          </a:p>
          <a:p>
            <a:pPr lvl="0"/>
            <a:endParaRPr lang="en-US" sz="2400" dirty="0">
              <a:solidFill>
                <a:srgbClr val="000000"/>
              </a:solidFill>
              <a:latin typeface="Times New Roman" panose="02020603050405020304" pitchFamily="18" charset="0"/>
            </a:endParaRPr>
          </a:p>
          <a:p>
            <a:pPr marL="342900" lvl="0" indent="-342900">
              <a:buFont typeface="Wingdings" panose="05000000000000000000" pitchFamily="2" charset="2"/>
              <a:buChar char="Ø"/>
            </a:pPr>
            <a:r>
              <a:rPr lang="en-US" sz="2400" dirty="0">
                <a:solidFill>
                  <a:srgbClr val="000000"/>
                </a:solidFill>
                <a:latin typeface="Times New Roman" panose="02020603050405020304" pitchFamily="18" charset="0"/>
              </a:rPr>
              <a:t>Ground Vehicle aerodynamics differs from aircraft aerodynamics in several ways. </a:t>
            </a:r>
          </a:p>
          <a:p>
            <a:pPr marL="342900" lvl="0" indent="-342900">
              <a:buFont typeface="Wingdings" panose="05000000000000000000" pitchFamily="2" charset="2"/>
              <a:buChar char="Ø"/>
            </a:pPr>
            <a:r>
              <a:rPr lang="en-US" sz="2400" dirty="0">
                <a:solidFill>
                  <a:srgbClr val="000000"/>
                </a:solidFill>
                <a:latin typeface="Times New Roman" panose="02020603050405020304" pitchFamily="18" charset="0"/>
              </a:rPr>
              <a:t>First, the characteristic shape of a road vehicle is much less streamlined compared to an aircraft. </a:t>
            </a:r>
            <a:endParaRPr lang="en-US" sz="2400" dirty="0">
              <a:solidFill>
                <a:prstClr val="black"/>
              </a:solidFill>
            </a:endParaRPr>
          </a:p>
        </p:txBody>
      </p:sp>
    </p:spTree>
    <p:extLst>
      <p:ext uri="{BB962C8B-B14F-4D97-AF65-F5344CB8AC3E}">
        <p14:creationId xmlns:p14="http://schemas.microsoft.com/office/powerpoint/2010/main" val="273600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2" y="479678"/>
            <a:ext cx="10875818" cy="4893647"/>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 backlight angle has been shown to be absolutely critical for vehicles of this </a:t>
            </a:r>
            <a:r>
              <a:rPr lang="en-US" sz="2400" dirty="0" smtClean="0">
                <a:solidFill>
                  <a:srgbClr val="000000"/>
                </a:solidFill>
                <a:latin typeface="Times New Roman" panose="02020603050405020304" pitchFamily="18" charset="0"/>
              </a:rPr>
              <a:t>type </a:t>
            </a:r>
            <a:r>
              <a:rPr lang="en-US" sz="2400" dirty="0">
                <a:solidFill>
                  <a:srgbClr val="000000"/>
                </a:solidFill>
                <a:latin typeface="Times New Roman" panose="02020603050405020304" pitchFamily="18" charset="0"/>
              </a:rPr>
              <a:t>demonstrates the change in the drag coefficient of a typical vehicle with changing backlight angle.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As </a:t>
            </a:r>
            <a:r>
              <a:rPr lang="en-US" sz="2400" dirty="0">
                <a:solidFill>
                  <a:srgbClr val="000000"/>
                </a:solidFill>
                <a:latin typeface="Times New Roman" panose="02020603050405020304" pitchFamily="18" charset="0"/>
              </a:rPr>
              <a:t>the angle increases from zero (typical </a:t>
            </a:r>
            <a:r>
              <a:rPr lang="en-US" sz="2400" dirty="0" err="1">
                <a:solidFill>
                  <a:srgbClr val="000000"/>
                </a:solidFill>
                <a:latin typeface="Times New Roman" panose="02020603050405020304" pitchFamily="18" charset="0"/>
              </a:rPr>
              <a:t>squareback</a:t>
            </a:r>
            <a:r>
              <a:rPr lang="en-US" sz="2400" dirty="0">
                <a:solidFill>
                  <a:srgbClr val="000000"/>
                </a:solidFill>
                <a:latin typeface="Times New Roman" panose="02020603050405020304" pitchFamily="18" charset="0"/>
              </a:rPr>
              <a:t>) towards 15 degrees there is initially a slight drag reduction as the effective base area is reduced.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Further </a:t>
            </a:r>
            <a:r>
              <a:rPr lang="en-US" sz="2400" dirty="0">
                <a:solidFill>
                  <a:srgbClr val="000000"/>
                </a:solidFill>
                <a:latin typeface="Times New Roman" panose="02020603050405020304" pitchFamily="18" charset="0"/>
              </a:rPr>
              <a:t>increase in backlight angle reverses this trend as the drag inducing influence of the upper surface pressures and trailing vortex </a:t>
            </a:r>
            <a:r>
              <a:rPr lang="en-US" sz="2400" dirty="0" smtClean="0">
                <a:solidFill>
                  <a:srgbClr val="000000"/>
                </a:solidFill>
                <a:latin typeface="Times New Roman" panose="02020603050405020304" pitchFamily="18" charset="0"/>
              </a:rPr>
              <a:t>creation </a:t>
            </a:r>
            <a:r>
              <a:rPr lang="en-US" sz="2400" dirty="0">
                <a:solidFill>
                  <a:srgbClr val="000000"/>
                </a:solidFill>
                <a:latin typeface="Times New Roman" panose="02020603050405020304" pitchFamily="18" charset="0"/>
              </a:rPr>
              <a:t>increase.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As </a:t>
            </a:r>
            <a:r>
              <a:rPr lang="en-US" sz="2400" dirty="0">
                <a:solidFill>
                  <a:srgbClr val="000000"/>
                </a:solidFill>
                <a:latin typeface="Times New Roman" panose="02020603050405020304" pitchFamily="18" charset="0"/>
              </a:rPr>
              <a:t>30</a:t>
            </a:r>
            <a:r>
              <a:rPr lang="en-US" sz="1400" dirty="0">
                <a:solidFill>
                  <a:srgbClr val="000000"/>
                </a:solidFill>
                <a:latin typeface="Times New Roman" panose="02020603050405020304" pitchFamily="18" charset="0"/>
              </a:rPr>
              <a:t>0</a:t>
            </a:r>
            <a:r>
              <a:rPr lang="en-US" sz="2400" dirty="0">
                <a:solidFill>
                  <a:srgbClr val="000000"/>
                </a:solidFill>
                <a:latin typeface="Times New Roman" panose="02020603050405020304" pitchFamily="18" charset="0"/>
              </a:rPr>
              <a:t>is approached the drag is observed to increase particularly rapidly as these </a:t>
            </a:r>
            <a:r>
              <a:rPr lang="en-US" sz="2400" dirty="0" smtClean="0">
                <a:solidFill>
                  <a:srgbClr val="000000"/>
                </a:solidFill>
                <a:latin typeface="Times New Roman" panose="02020603050405020304" pitchFamily="18" charset="0"/>
              </a:rPr>
              <a:t>effects become stronger until at approximately 30 degree the </a:t>
            </a:r>
            <a:r>
              <a:rPr lang="en-US" sz="2400" dirty="0">
                <a:solidFill>
                  <a:srgbClr val="000000"/>
                </a:solidFill>
                <a:latin typeface="Times New Roman" panose="02020603050405020304" pitchFamily="18" charset="0"/>
              </a:rPr>
              <a:t>drag dramatically drops to a much lower value.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This sudden drop corresponds to the backlight angle at which the upper surface flow is no longer able to remain attached around the increasingly sharp top, rear corner and the flow reverts to a structure more akin to that of the initial </a:t>
            </a:r>
            <a:r>
              <a:rPr lang="en-US" sz="2400" dirty="0" err="1">
                <a:solidFill>
                  <a:srgbClr val="000000"/>
                </a:solidFill>
                <a:latin typeface="Times New Roman" panose="02020603050405020304" pitchFamily="18" charset="0"/>
              </a:rPr>
              <a:t>squareback</a:t>
            </a:r>
            <a:r>
              <a:rPr lang="en-US" sz="2400" dirty="0">
                <a:solidFill>
                  <a:srgbClr val="000000"/>
                </a:solidFill>
                <a:latin typeface="Times New Roman" panose="02020603050405020304" pitchFamily="18" charset="0"/>
              </a:rPr>
              <a:t>. </a:t>
            </a:r>
            <a:endParaRPr lang="en-US" sz="2400" dirty="0"/>
          </a:p>
        </p:txBody>
      </p:sp>
    </p:spTree>
    <p:extLst>
      <p:ext uri="{BB962C8B-B14F-4D97-AF65-F5344CB8AC3E}">
        <p14:creationId xmlns:p14="http://schemas.microsoft.com/office/powerpoint/2010/main" val="3824064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6" y="1978991"/>
            <a:ext cx="10764982" cy="1200329"/>
          </a:xfrm>
          <a:prstGeom prst="rect">
            <a:avLst/>
          </a:prstGeom>
        </p:spPr>
        <p:txBody>
          <a:bodyPr wrap="square">
            <a:spAutoFit/>
          </a:bodyPr>
          <a:lstStyle/>
          <a:p>
            <a:r>
              <a:rPr lang="en-US" sz="2400" dirty="0">
                <a:solidFill>
                  <a:srgbClr val="000000"/>
                </a:solidFill>
                <a:latin typeface="Times New Roman" panose="02020603050405020304" pitchFamily="18" charset="0"/>
              </a:rPr>
              <a:t>In the light of the reasonably good aerodynamic performance of the </a:t>
            </a:r>
            <a:r>
              <a:rPr lang="en-US" sz="2400" dirty="0" err="1">
                <a:solidFill>
                  <a:srgbClr val="000000"/>
                </a:solidFill>
                <a:latin typeface="Times New Roman" panose="02020603050405020304" pitchFamily="18" charset="0"/>
              </a:rPr>
              <a:t>squareback</a:t>
            </a:r>
            <a:r>
              <a:rPr lang="en-US" sz="2400" dirty="0">
                <a:solidFill>
                  <a:srgbClr val="000000"/>
                </a:solidFill>
                <a:latin typeface="Times New Roman" panose="02020603050405020304" pitchFamily="18" charset="0"/>
              </a:rPr>
              <a:t> shape it is not surprising that many recent, small hatchback designs have adopted the square profiles that maximize interior space with little aerodynamic penalty. </a:t>
            </a:r>
            <a:endParaRPr lang="en-US" sz="2400" dirty="0"/>
          </a:p>
        </p:txBody>
      </p:sp>
    </p:spTree>
    <p:extLst>
      <p:ext uri="{BB962C8B-B14F-4D97-AF65-F5344CB8AC3E}">
        <p14:creationId xmlns:p14="http://schemas.microsoft.com/office/powerpoint/2010/main" val="3891255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629" y="406670"/>
            <a:ext cx="4460416" cy="3860530"/>
          </a:xfrm>
          <a:prstGeom prst="rect">
            <a:avLst/>
          </a:prstGeom>
        </p:spPr>
      </p:pic>
      <p:sp>
        <p:nvSpPr>
          <p:cNvPr id="3" name="Rectangle 2"/>
          <p:cNvSpPr/>
          <p:nvPr/>
        </p:nvSpPr>
        <p:spPr>
          <a:xfrm>
            <a:off x="2226530" y="4477389"/>
            <a:ext cx="1864613" cy="369332"/>
          </a:xfrm>
          <a:prstGeom prst="rect">
            <a:avLst/>
          </a:prstGeom>
        </p:spPr>
        <p:txBody>
          <a:bodyPr wrap="none">
            <a:spAutoFit/>
          </a:bodyPr>
          <a:lstStyle/>
          <a:p>
            <a:r>
              <a:rPr lang="en-US" dirty="0">
                <a:solidFill>
                  <a:srgbClr val="000000"/>
                </a:solidFill>
                <a:latin typeface="Times New Roman" panose="02020603050405020304" pitchFamily="18" charset="0"/>
              </a:rPr>
              <a:t>SQUARE BACK </a:t>
            </a:r>
            <a:endParaRPr lang="en-US" dirty="0"/>
          </a:p>
        </p:txBody>
      </p:sp>
      <p:pic>
        <p:nvPicPr>
          <p:cNvPr id="4" name="Picture 3"/>
          <p:cNvPicPr>
            <a:picLocks noChangeAspect="1"/>
          </p:cNvPicPr>
          <p:nvPr/>
        </p:nvPicPr>
        <p:blipFill>
          <a:blip r:embed="rId3"/>
          <a:stretch>
            <a:fillRect/>
          </a:stretch>
        </p:blipFill>
        <p:spPr>
          <a:xfrm>
            <a:off x="6234545" y="406670"/>
            <a:ext cx="4738255" cy="3860530"/>
          </a:xfrm>
          <a:prstGeom prst="rect">
            <a:avLst/>
          </a:prstGeom>
        </p:spPr>
      </p:pic>
      <p:sp>
        <p:nvSpPr>
          <p:cNvPr id="5" name="Rectangle 4"/>
          <p:cNvSpPr/>
          <p:nvPr/>
        </p:nvSpPr>
        <p:spPr>
          <a:xfrm>
            <a:off x="7983805" y="4477389"/>
            <a:ext cx="1710789" cy="369332"/>
          </a:xfrm>
          <a:prstGeom prst="rect">
            <a:avLst/>
          </a:prstGeom>
        </p:spPr>
        <p:txBody>
          <a:bodyPr wrap="none">
            <a:spAutoFit/>
          </a:bodyPr>
          <a:lstStyle/>
          <a:p>
            <a:r>
              <a:rPr lang="en-US" dirty="0">
                <a:solidFill>
                  <a:srgbClr val="000000"/>
                </a:solidFill>
                <a:latin typeface="Times New Roman" panose="02020603050405020304" pitchFamily="18" charset="0"/>
              </a:rPr>
              <a:t>HATCH BACK </a:t>
            </a:r>
            <a:endParaRPr lang="en-US" dirty="0"/>
          </a:p>
        </p:txBody>
      </p:sp>
    </p:spTree>
    <p:extLst>
      <p:ext uri="{BB962C8B-B14F-4D97-AF65-F5344CB8AC3E}">
        <p14:creationId xmlns:p14="http://schemas.microsoft.com/office/powerpoint/2010/main" val="107971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08198" y="909180"/>
            <a:ext cx="5439532" cy="2573531"/>
          </a:xfrm>
          <a:prstGeom prst="rect">
            <a:avLst/>
          </a:prstGeom>
        </p:spPr>
      </p:pic>
      <p:sp>
        <p:nvSpPr>
          <p:cNvPr id="3" name="Rectangle 2"/>
          <p:cNvSpPr/>
          <p:nvPr/>
        </p:nvSpPr>
        <p:spPr>
          <a:xfrm>
            <a:off x="4228570" y="3783104"/>
            <a:ext cx="2598788" cy="523220"/>
          </a:xfrm>
          <a:prstGeom prst="rect">
            <a:avLst/>
          </a:prstGeom>
        </p:spPr>
        <p:txBody>
          <a:bodyPr wrap="none">
            <a:spAutoFit/>
          </a:bodyPr>
          <a:lstStyle/>
          <a:p>
            <a:r>
              <a:rPr lang="en-US" sz="2800" dirty="0">
                <a:solidFill>
                  <a:srgbClr val="000000"/>
                </a:solidFill>
                <a:latin typeface="Times New Roman" panose="02020603050405020304" pitchFamily="18" charset="0"/>
              </a:rPr>
              <a:t>NOTCH BACK </a:t>
            </a:r>
            <a:endParaRPr lang="en-US" sz="2800" dirty="0"/>
          </a:p>
        </p:txBody>
      </p:sp>
    </p:spTree>
    <p:extLst>
      <p:ext uri="{BB962C8B-B14F-4D97-AF65-F5344CB8AC3E}">
        <p14:creationId xmlns:p14="http://schemas.microsoft.com/office/powerpoint/2010/main" val="655042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0" y="145658"/>
            <a:ext cx="10751127" cy="2308324"/>
          </a:xfrm>
          <a:prstGeom prst="rect">
            <a:avLst/>
          </a:prstGeom>
        </p:spPr>
        <p:txBody>
          <a:bodyPr wrap="square">
            <a:spAutoFit/>
          </a:bodyPr>
          <a:lstStyle/>
          <a:p>
            <a:r>
              <a:rPr lang="en-US" sz="2400" b="1" dirty="0">
                <a:solidFill>
                  <a:srgbClr val="000000"/>
                </a:solidFill>
                <a:latin typeface="Times New Roman" panose="02020603050405020304" pitchFamily="18" charset="0"/>
              </a:rPr>
              <a:t>Rear Spoilers: </a:t>
            </a:r>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Rear spoiler act in a similar way than front, they spoils the airflow tumbling over the rear edge of the car that causes a recirculation bubbles, this vortex doesn’t allow a good underfloor flow increasing lift and instability.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Can be free standing device or “deck strip” </a:t>
            </a: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Causes increase in pressure just forward of the spoiler </a:t>
            </a:r>
          </a:p>
        </p:txBody>
      </p:sp>
      <p:pic>
        <p:nvPicPr>
          <p:cNvPr id="3" name="Picture 2"/>
          <p:cNvPicPr>
            <a:picLocks noChangeAspect="1"/>
          </p:cNvPicPr>
          <p:nvPr/>
        </p:nvPicPr>
        <p:blipFill>
          <a:blip r:embed="rId2"/>
          <a:stretch>
            <a:fillRect/>
          </a:stretch>
        </p:blipFill>
        <p:spPr>
          <a:xfrm>
            <a:off x="3042830" y="2453982"/>
            <a:ext cx="4194412" cy="3096375"/>
          </a:xfrm>
          <a:prstGeom prst="rect">
            <a:avLst/>
          </a:prstGeom>
        </p:spPr>
      </p:pic>
    </p:spTree>
    <p:extLst>
      <p:ext uri="{BB962C8B-B14F-4D97-AF65-F5344CB8AC3E}">
        <p14:creationId xmlns:p14="http://schemas.microsoft.com/office/powerpoint/2010/main" val="1939041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09300" y="1834571"/>
            <a:ext cx="4025254" cy="3402447"/>
          </a:xfrm>
          <a:prstGeom prst="rect">
            <a:avLst/>
          </a:prstGeom>
        </p:spPr>
      </p:pic>
      <p:sp>
        <p:nvSpPr>
          <p:cNvPr id="5" name="Rectangle 4"/>
          <p:cNvSpPr/>
          <p:nvPr/>
        </p:nvSpPr>
        <p:spPr>
          <a:xfrm>
            <a:off x="2092035" y="264911"/>
            <a:ext cx="6941129" cy="1200329"/>
          </a:xfrm>
          <a:prstGeom prst="rect">
            <a:avLst/>
          </a:prstGeom>
        </p:spPr>
        <p:txBody>
          <a:bodyPr wrap="square">
            <a:spAutoFit/>
          </a:bodyPr>
          <a:lstStyle/>
          <a:p>
            <a:r>
              <a:rPr lang="en-US" sz="2400" b="1" dirty="0">
                <a:solidFill>
                  <a:srgbClr val="000000"/>
                </a:solidFill>
                <a:latin typeface="Times New Roman" panose="02020603050405020304" pitchFamily="18" charset="0"/>
              </a:rPr>
              <a:t>Boat-Tailing </a:t>
            </a:r>
            <a:r>
              <a:rPr lang="en-US" sz="2400" dirty="0">
                <a:solidFill>
                  <a:srgbClr val="000000"/>
                </a:solidFill>
                <a:latin typeface="Times New Roman" panose="02020603050405020304" pitchFamily="18" charset="0"/>
              </a:rPr>
              <a:t>(</a:t>
            </a:r>
            <a:r>
              <a:rPr lang="en-US" sz="2400" b="1" dirty="0">
                <a:solidFill>
                  <a:srgbClr val="000000"/>
                </a:solidFill>
                <a:latin typeface="Times New Roman" panose="02020603050405020304" pitchFamily="18" charset="0"/>
              </a:rPr>
              <a:t>Tapering the rear end) </a:t>
            </a:r>
            <a:endParaRPr lang="en-US" sz="2400" dirty="0">
              <a:solidFill>
                <a:srgbClr val="000000"/>
              </a:solidFill>
              <a:latin typeface="Times New Roman" panose="02020603050405020304" pitchFamily="18" charset="0"/>
            </a:endParaRPr>
          </a:p>
          <a:p>
            <a:r>
              <a:rPr lang="en-US" sz="2400" dirty="0">
                <a:solidFill>
                  <a:srgbClr val="000000"/>
                </a:solidFill>
                <a:latin typeface="Wingdings" panose="05000000000000000000" pitchFamily="2" charset="2"/>
              </a:rPr>
              <a:t> </a:t>
            </a:r>
            <a:r>
              <a:rPr lang="en-US" sz="2400" dirty="0">
                <a:solidFill>
                  <a:srgbClr val="000000"/>
                </a:solidFill>
                <a:latin typeface="Times New Roman" panose="02020603050405020304" pitchFamily="18" charset="0"/>
              </a:rPr>
              <a:t>Tapering of rear part results is reduction of the size of </a:t>
            </a:r>
            <a:r>
              <a:rPr lang="en-US" sz="2400" dirty="0" smtClean="0">
                <a:solidFill>
                  <a:srgbClr val="000000"/>
                </a:solidFill>
                <a:latin typeface="Times New Roman" panose="02020603050405020304" pitchFamily="18" charset="0"/>
              </a:rPr>
              <a:t>rear </a:t>
            </a:r>
            <a:r>
              <a:rPr lang="en-US" sz="2400" dirty="0">
                <a:solidFill>
                  <a:srgbClr val="000000"/>
                </a:solidFill>
                <a:latin typeface="Times New Roman" panose="02020603050405020304" pitchFamily="18" charset="0"/>
              </a:rPr>
              <a:t>separation bubble and increase of pressure </a:t>
            </a:r>
          </a:p>
        </p:txBody>
      </p:sp>
    </p:spTree>
    <p:extLst>
      <p:ext uri="{BB962C8B-B14F-4D97-AF65-F5344CB8AC3E}">
        <p14:creationId xmlns:p14="http://schemas.microsoft.com/office/powerpoint/2010/main" val="351309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9677"/>
            <a:ext cx="10986655" cy="4585871"/>
          </a:xfrm>
          <a:prstGeom prst="rect">
            <a:avLst/>
          </a:prstGeom>
        </p:spPr>
        <p:txBody>
          <a:bodyPr wrap="square">
            <a:spAutoFit/>
          </a:bodyPr>
          <a:lstStyle/>
          <a:p>
            <a:pPr algn="ctr"/>
            <a:r>
              <a:rPr lang="en-US" sz="2800" b="1" dirty="0">
                <a:solidFill>
                  <a:srgbClr val="000000"/>
                </a:solidFill>
                <a:latin typeface="Times New Roman" panose="02020603050405020304" pitchFamily="18" charset="0"/>
              </a:rPr>
              <a:t>Aerodynamics of Race Car </a:t>
            </a:r>
            <a:endParaRPr lang="en-US" sz="28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en-US" sz="2400" b="1" dirty="0" smtClean="0">
                <a:solidFill>
                  <a:srgbClr val="000000"/>
                </a:solidFill>
                <a:latin typeface="Times New Roman" panose="02020603050405020304" pitchFamily="18" charset="0"/>
              </a:rPr>
              <a:t>Front </a:t>
            </a:r>
            <a:r>
              <a:rPr lang="en-US" sz="2400" b="1" dirty="0">
                <a:solidFill>
                  <a:srgbClr val="000000"/>
                </a:solidFill>
                <a:latin typeface="Times New Roman" panose="02020603050405020304" pitchFamily="18" charset="0"/>
              </a:rPr>
              <a:t>and rear wings: </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The main focus in race cars is on the down force and drag.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relationship between drag and down force is especially important.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Aerodynamic </a:t>
            </a:r>
            <a:r>
              <a:rPr lang="en-US" sz="2400" dirty="0">
                <a:solidFill>
                  <a:srgbClr val="000000"/>
                </a:solidFill>
                <a:latin typeface="Times New Roman" panose="02020603050405020304" pitchFamily="18" charset="0"/>
              </a:rPr>
              <a:t>improvements in wings are directed at generating down force on the race car with a minimum of drag.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Down </a:t>
            </a:r>
            <a:r>
              <a:rPr lang="en-US" sz="2400" dirty="0">
                <a:solidFill>
                  <a:srgbClr val="000000"/>
                </a:solidFill>
                <a:latin typeface="Times New Roman" panose="02020603050405020304" pitchFamily="18" charset="0"/>
              </a:rPr>
              <a:t>force is necessary for maintaining speed through the corners.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A track with low speed corners requires a car setup with a high down force </a:t>
            </a:r>
            <a:r>
              <a:rPr lang="en-US" sz="2400" dirty="0" smtClean="0">
                <a:solidFill>
                  <a:srgbClr val="000000"/>
                </a:solidFill>
                <a:latin typeface="Times New Roman" panose="02020603050405020304" pitchFamily="18" charset="0"/>
              </a:rPr>
              <a:t>package.</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 </a:t>
            </a:r>
            <a:r>
              <a:rPr lang="en-US" sz="2400" dirty="0">
                <a:solidFill>
                  <a:srgbClr val="000000"/>
                </a:solidFill>
                <a:latin typeface="Times New Roman" panose="02020603050405020304" pitchFamily="18" charset="0"/>
              </a:rPr>
              <a:t>high down force package is necessary to maintain speeds in the corners.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This </a:t>
            </a:r>
            <a:r>
              <a:rPr lang="en-US" sz="2400" dirty="0">
                <a:solidFill>
                  <a:srgbClr val="000000"/>
                </a:solidFill>
                <a:latin typeface="Times New Roman" panose="02020603050405020304" pitchFamily="18" charset="0"/>
              </a:rPr>
              <a:t>setup includes large front and rear wings.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front wings have additional flaps which are adjustable.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rear wing is made up of more than one section that maximizes down force. </a:t>
            </a:r>
            <a:endParaRPr lang="en-US" sz="2400" dirty="0"/>
          </a:p>
        </p:txBody>
      </p:sp>
    </p:spTree>
    <p:extLst>
      <p:ext uri="{BB962C8B-B14F-4D97-AF65-F5344CB8AC3E}">
        <p14:creationId xmlns:p14="http://schemas.microsoft.com/office/powerpoint/2010/main" val="161223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280" y="526064"/>
            <a:ext cx="5802167" cy="4365000"/>
          </a:xfrm>
          <a:prstGeom prst="rect">
            <a:avLst/>
          </a:prstGeom>
        </p:spPr>
      </p:pic>
      <p:pic>
        <p:nvPicPr>
          <p:cNvPr id="3" name="Picture 2"/>
          <p:cNvPicPr>
            <a:picLocks noChangeAspect="1"/>
          </p:cNvPicPr>
          <p:nvPr/>
        </p:nvPicPr>
        <p:blipFill>
          <a:blip r:embed="rId3"/>
          <a:stretch>
            <a:fillRect/>
          </a:stretch>
        </p:blipFill>
        <p:spPr>
          <a:xfrm>
            <a:off x="6567055" y="526064"/>
            <a:ext cx="4890654" cy="4365000"/>
          </a:xfrm>
          <a:prstGeom prst="rect">
            <a:avLst/>
          </a:prstGeom>
        </p:spPr>
      </p:pic>
    </p:spTree>
    <p:extLst>
      <p:ext uri="{BB962C8B-B14F-4D97-AF65-F5344CB8AC3E}">
        <p14:creationId xmlns:p14="http://schemas.microsoft.com/office/powerpoint/2010/main" val="987843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276508"/>
            <a:ext cx="10806546" cy="3416320"/>
          </a:xfrm>
          <a:prstGeom prst="rect">
            <a:avLst/>
          </a:prstGeom>
        </p:spPr>
        <p:txBody>
          <a:bodyPr wrap="square">
            <a:spAutoFit/>
          </a:bodyPr>
          <a:lstStyle/>
          <a:p>
            <a:pPr marL="342900" indent="-342900">
              <a:buFont typeface="Wingdings" panose="05000000000000000000" pitchFamily="2" charset="2"/>
              <a:buChar char="ü"/>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front wing is important because it is the first part of the car that makes contact with the air. </a:t>
            </a:r>
          </a:p>
          <a:p>
            <a:pPr marL="342900" indent="-342900">
              <a:buFont typeface="Wingdings" panose="05000000000000000000" pitchFamily="2" charset="2"/>
              <a:buChar char="ü"/>
            </a:pPr>
            <a:r>
              <a:rPr lang="en-US" sz="2400" dirty="0" smtClean="0">
                <a:solidFill>
                  <a:srgbClr val="000000"/>
                </a:solidFill>
                <a:latin typeface="Times New Roman" panose="02020603050405020304" pitchFamily="18" charset="0"/>
              </a:rPr>
              <a:t>It </a:t>
            </a:r>
            <a:r>
              <a:rPr lang="en-US" sz="2400" dirty="0">
                <a:solidFill>
                  <a:srgbClr val="000000"/>
                </a:solidFill>
                <a:latin typeface="Times New Roman" panose="02020603050405020304" pitchFamily="18" charset="0"/>
              </a:rPr>
              <a:t>affects the airflow in the full length of the car and even tiny changes can have huge effects on the overall performance. </a:t>
            </a:r>
          </a:p>
          <a:p>
            <a:pPr marL="342900" indent="-342900">
              <a:buFont typeface="Wingdings" panose="05000000000000000000" pitchFamily="2" charset="2"/>
              <a:buChar char="ü"/>
            </a:pPr>
            <a:r>
              <a:rPr lang="en-US" sz="2400" dirty="0" smtClean="0">
                <a:solidFill>
                  <a:srgbClr val="000000"/>
                </a:solidFill>
                <a:latin typeface="Times New Roman" panose="02020603050405020304" pitchFamily="18" charset="0"/>
              </a:rPr>
              <a:t>Front wing is one of the elements that is used for down force because it creates high pressure area on top and hence large amount of down force. </a:t>
            </a:r>
            <a:endParaRPr lang="en-US" sz="2800" dirty="0">
              <a:solidFill>
                <a:srgbClr val="000000"/>
              </a:solidFill>
              <a:latin typeface="Times New Roman" panose="02020603050405020304" pitchFamily="18" charset="0"/>
            </a:endParaRPr>
          </a:p>
          <a:p>
            <a:pPr marL="342900" indent="-342900">
              <a:buFont typeface="Wingdings" panose="05000000000000000000" pitchFamily="2" charset="2"/>
              <a:buChar char="ü"/>
            </a:pPr>
            <a:r>
              <a:rPr lang="en-US" sz="2400" dirty="0">
                <a:solidFill>
                  <a:srgbClr val="000000"/>
                </a:solidFill>
                <a:latin typeface="Times New Roman" panose="02020603050405020304" pitchFamily="18" charset="0"/>
              </a:rPr>
              <a:t>The rear wing helps glue the rear wheels to the track, but it also can hugely increases drag (air residence against the body of the car</a:t>
            </a:r>
            <a:r>
              <a:rPr lang="en-US" sz="2400" dirty="0" smtClean="0">
                <a:solidFill>
                  <a:srgbClr val="000000"/>
                </a:solidFill>
                <a:latin typeface="Times New Roman" panose="02020603050405020304" pitchFamily="18" charset="0"/>
              </a:rPr>
              <a:t>).</a:t>
            </a:r>
          </a:p>
          <a:p>
            <a:endParaRPr lang="en-US" sz="2400" dirty="0">
              <a:solidFill>
                <a:srgbClr val="000000"/>
              </a:solidFill>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951018" y="3352800"/>
            <a:ext cx="5472546" cy="2244436"/>
          </a:xfrm>
          <a:prstGeom prst="rect">
            <a:avLst/>
          </a:prstGeom>
        </p:spPr>
      </p:pic>
    </p:spTree>
    <p:extLst>
      <p:ext uri="{BB962C8B-B14F-4D97-AF65-F5344CB8AC3E}">
        <p14:creationId xmlns:p14="http://schemas.microsoft.com/office/powerpoint/2010/main" val="305009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4" y="356498"/>
            <a:ext cx="10792691" cy="1938992"/>
          </a:xfrm>
          <a:prstGeom prst="rect">
            <a:avLst/>
          </a:prstGeom>
        </p:spPr>
        <p:txBody>
          <a:bodyPr wrap="square">
            <a:spAutoFit/>
          </a:bodyPr>
          <a:lstStyle/>
          <a:p>
            <a:pPr marL="342900" indent="-342900">
              <a:buFont typeface="Wingdings" panose="05000000000000000000" pitchFamily="2" charset="2"/>
              <a:buChar char="v"/>
            </a:pPr>
            <a:r>
              <a:rPr lang="en-US" sz="2400" b="1" dirty="0">
                <a:solidFill>
                  <a:srgbClr val="000000"/>
                </a:solidFill>
                <a:latin typeface="Times New Roman" panose="02020603050405020304" pitchFamily="18" charset="0"/>
              </a:rPr>
              <a:t>Barge Boards: </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Barge boards, or turning vanes, smooth out and separate the air that has been disrupted by the front wheels.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They </a:t>
            </a:r>
            <a:r>
              <a:rPr lang="en-US" sz="2400" dirty="0">
                <a:solidFill>
                  <a:srgbClr val="000000"/>
                </a:solidFill>
                <a:latin typeface="Times New Roman" panose="02020603050405020304" pitchFamily="18" charset="0"/>
              </a:rPr>
              <a:t>separate the flow into two parts - one is directed into the side pods to cool the engine; the other is diverted outside to reduce drag. </a:t>
            </a:r>
            <a:endParaRPr lang="en-US" sz="2400" dirty="0"/>
          </a:p>
        </p:txBody>
      </p:sp>
      <p:pic>
        <p:nvPicPr>
          <p:cNvPr id="3" name="Picture 2"/>
          <p:cNvPicPr>
            <a:picLocks noChangeAspect="1"/>
          </p:cNvPicPr>
          <p:nvPr/>
        </p:nvPicPr>
        <p:blipFill>
          <a:blip r:embed="rId2"/>
          <a:stretch>
            <a:fillRect/>
          </a:stretch>
        </p:blipFill>
        <p:spPr>
          <a:xfrm>
            <a:off x="2327564" y="2479964"/>
            <a:ext cx="6151417" cy="2951018"/>
          </a:xfrm>
          <a:prstGeom prst="rect">
            <a:avLst/>
          </a:prstGeom>
        </p:spPr>
      </p:pic>
    </p:spTree>
    <p:extLst>
      <p:ext uri="{BB962C8B-B14F-4D97-AF65-F5344CB8AC3E}">
        <p14:creationId xmlns:p14="http://schemas.microsoft.com/office/powerpoint/2010/main" val="136781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82" y="436602"/>
            <a:ext cx="10917382" cy="2308324"/>
          </a:xfrm>
          <a:prstGeom prst="rect">
            <a:avLst/>
          </a:prstGeom>
        </p:spPr>
        <p:txBody>
          <a:bodyPr wrap="square">
            <a:spAutoFit/>
          </a:bodyPr>
          <a:lstStyle/>
          <a:p>
            <a:pPr algn="ctr"/>
            <a:r>
              <a:rPr lang="en-US" sz="2400" b="1" i="0" u="none" strike="noStrike" baseline="0" dirty="0" smtClean="0">
                <a:solidFill>
                  <a:srgbClr val="000000"/>
                </a:solidFill>
                <a:latin typeface="Times New Roman" panose="02020603050405020304" pitchFamily="18" charset="0"/>
              </a:rPr>
              <a:t>VEHICLE POWER REQUIREMENTS </a:t>
            </a:r>
            <a:endParaRPr lang="en-US" sz="2400" b="0" i="0" u="none" strike="noStrike" baseline="0" dirty="0" smtClean="0">
              <a:solidFill>
                <a:srgbClr val="00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Resistance forces acting on a ground vehicle are </a:t>
            </a:r>
          </a:p>
          <a:p>
            <a:r>
              <a:rPr lang="en-US" sz="2400" b="0" i="0" u="none" strike="noStrike" baseline="0" dirty="0" smtClean="0">
                <a:solidFill>
                  <a:srgbClr val="000000"/>
                </a:solidFill>
                <a:latin typeface="Times New Roman" panose="02020603050405020304" pitchFamily="18" charset="0"/>
              </a:rPr>
              <a:t>1. Aerodynamic </a:t>
            </a:r>
          </a:p>
          <a:p>
            <a:r>
              <a:rPr lang="en-US" sz="2400" b="0" i="0" u="none" strike="noStrike" baseline="0" dirty="0" smtClean="0">
                <a:solidFill>
                  <a:srgbClr val="000000"/>
                </a:solidFill>
                <a:latin typeface="Times New Roman" panose="02020603050405020304" pitchFamily="18" charset="0"/>
              </a:rPr>
              <a:t>2. Rolling </a:t>
            </a:r>
          </a:p>
          <a:p>
            <a:r>
              <a:rPr lang="en-US" sz="2400" b="0" i="0" u="none" strike="noStrike" baseline="0" dirty="0" smtClean="0">
                <a:solidFill>
                  <a:srgbClr val="000000"/>
                </a:solidFill>
                <a:latin typeface="Times New Roman" panose="02020603050405020304" pitchFamily="18" charset="0"/>
              </a:rPr>
              <a:t>3. Grade </a:t>
            </a:r>
          </a:p>
          <a:p>
            <a:r>
              <a:rPr lang="en-US" sz="2400" dirty="0" smtClean="0"/>
              <a:t>                                            </a:t>
            </a:r>
            <a:endParaRPr lang="en-US" sz="2400" dirty="0"/>
          </a:p>
        </p:txBody>
      </p:sp>
      <p:pic>
        <p:nvPicPr>
          <p:cNvPr id="3" name="Picture 2"/>
          <p:cNvPicPr>
            <a:picLocks noChangeAspect="1"/>
          </p:cNvPicPr>
          <p:nvPr/>
        </p:nvPicPr>
        <p:blipFill>
          <a:blip r:embed="rId2"/>
          <a:stretch>
            <a:fillRect/>
          </a:stretch>
        </p:blipFill>
        <p:spPr>
          <a:xfrm>
            <a:off x="2507672" y="1440874"/>
            <a:ext cx="8811492" cy="3957638"/>
          </a:xfrm>
          <a:prstGeom prst="rect">
            <a:avLst/>
          </a:prstGeom>
        </p:spPr>
      </p:pic>
    </p:spTree>
    <p:extLst>
      <p:ext uri="{BB962C8B-B14F-4D97-AF65-F5344CB8AC3E}">
        <p14:creationId xmlns:p14="http://schemas.microsoft.com/office/powerpoint/2010/main" val="667197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6" y="325765"/>
            <a:ext cx="10986654" cy="1938992"/>
          </a:xfrm>
          <a:prstGeom prst="rect">
            <a:avLst/>
          </a:prstGeom>
        </p:spPr>
        <p:txBody>
          <a:bodyPr wrap="square">
            <a:spAutoFit/>
          </a:bodyPr>
          <a:lstStyle/>
          <a:p>
            <a:pPr marL="342900" indent="-342900">
              <a:buFont typeface="Wingdings" panose="05000000000000000000" pitchFamily="2" charset="2"/>
              <a:buChar char="v"/>
            </a:pPr>
            <a:r>
              <a:rPr lang="en-US" sz="2400" b="1" dirty="0">
                <a:solidFill>
                  <a:srgbClr val="000000"/>
                </a:solidFill>
                <a:latin typeface="Times New Roman" panose="02020603050405020304" pitchFamily="18" charset="0"/>
              </a:rPr>
              <a:t>Wheels: </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Open-wheeled </a:t>
            </a:r>
            <a:r>
              <a:rPr lang="en-US" sz="2400" dirty="0">
                <a:solidFill>
                  <a:srgbClr val="000000"/>
                </a:solidFill>
                <a:latin typeface="Times New Roman" panose="02020603050405020304" pitchFamily="18" charset="0"/>
              </a:rPr>
              <a:t>race car have a very </a:t>
            </a:r>
            <a:r>
              <a:rPr lang="en-US" sz="2400" dirty="0" smtClean="0">
                <a:solidFill>
                  <a:srgbClr val="000000"/>
                </a:solidFill>
                <a:latin typeface="Times New Roman" panose="02020603050405020304" pitchFamily="18" charset="0"/>
              </a:rPr>
              <a:t>complicated </a:t>
            </a:r>
            <a:r>
              <a:rPr lang="en-US" sz="2400" dirty="0">
                <a:solidFill>
                  <a:srgbClr val="000000"/>
                </a:solidFill>
                <a:latin typeface="Times New Roman" panose="02020603050405020304" pitchFamily="18" charset="0"/>
              </a:rPr>
              <a:t>aerodynamics due to the </a:t>
            </a:r>
          </a:p>
          <a:p>
            <a:r>
              <a:rPr lang="en-US" sz="2400" dirty="0" smtClean="0">
                <a:solidFill>
                  <a:srgbClr val="000000"/>
                </a:solidFill>
                <a:latin typeface="Times New Roman" panose="02020603050405020304" pitchFamily="18" charset="0"/>
              </a:rPr>
              <a:t>     large </a:t>
            </a:r>
            <a:r>
              <a:rPr lang="en-US" sz="2400" dirty="0">
                <a:solidFill>
                  <a:srgbClr val="000000"/>
                </a:solidFill>
                <a:latin typeface="Times New Roman" panose="02020603050405020304" pitchFamily="18" charset="0"/>
              </a:rPr>
              <a:t>exposed wheels </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flow behind wheels is completed </a:t>
            </a:r>
            <a:r>
              <a:rPr lang="en-US" sz="2400" dirty="0" smtClean="0">
                <a:solidFill>
                  <a:srgbClr val="000000"/>
                </a:solidFill>
                <a:latin typeface="Times New Roman" panose="02020603050405020304" pitchFamily="18" charset="0"/>
              </a:rPr>
              <a:t>separated </a:t>
            </a:r>
          </a:p>
          <a:p>
            <a:pPr marL="342900" indent="-342900">
              <a:buFont typeface="Wingdings" panose="05000000000000000000" pitchFamily="2" charset="2"/>
              <a:buChar char="Ø"/>
            </a:pPr>
            <a:endParaRPr lang="en-US" sz="2400" dirty="0">
              <a:solidFill>
                <a:srgbClr val="000000"/>
              </a:solidFill>
              <a:latin typeface="Times New Roman" panose="02020603050405020304" pitchFamily="18" charset="0"/>
            </a:endParaRPr>
          </a:p>
        </p:txBody>
      </p:sp>
      <p:sp>
        <p:nvSpPr>
          <p:cNvPr id="3" name="Rectangle 2"/>
          <p:cNvSpPr/>
          <p:nvPr/>
        </p:nvSpPr>
        <p:spPr>
          <a:xfrm>
            <a:off x="360218" y="2158662"/>
            <a:ext cx="11152909" cy="2677656"/>
          </a:xfrm>
          <a:prstGeom prst="rect">
            <a:avLst/>
          </a:prstGeom>
        </p:spPr>
        <p:txBody>
          <a:bodyPr wrap="square">
            <a:spAutoFit/>
          </a:bodyPr>
          <a:lstStyle/>
          <a:p>
            <a:pPr marL="342900" indent="-342900">
              <a:buFont typeface="Wingdings" panose="05000000000000000000" pitchFamily="2" charset="2"/>
              <a:buChar char="v"/>
            </a:pPr>
            <a:r>
              <a:rPr lang="en-US" sz="2400" b="1" dirty="0">
                <a:solidFill>
                  <a:srgbClr val="000000"/>
                </a:solidFill>
                <a:latin typeface="Times New Roman" panose="02020603050405020304" pitchFamily="18" charset="0"/>
              </a:rPr>
              <a:t>Diffusers: </a:t>
            </a: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diffusers help to drive the low-pressure from beneath the car.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most common one is the upswept duct at the rear and below the bumper.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other type is located directly behind the splitter leading into the front wheel wheels. </a:t>
            </a:r>
            <a:endParaRPr lang="en-US" sz="24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Aerodynamically</a:t>
            </a:r>
            <a:r>
              <a:rPr lang="en-US" sz="2400" dirty="0">
                <a:solidFill>
                  <a:srgbClr val="000000"/>
                </a:solidFill>
                <a:latin typeface="Times New Roman" panose="02020603050405020304" pitchFamily="18" charset="0"/>
              </a:rPr>
              <a:t>, both of these diffusers achieve the same thing i.e. </a:t>
            </a:r>
            <a:r>
              <a:rPr lang="en-US" sz="2400" dirty="0" err="1">
                <a:solidFill>
                  <a:srgbClr val="000000"/>
                </a:solidFill>
                <a:latin typeface="Times New Roman" panose="02020603050405020304" pitchFamily="18" charset="0"/>
              </a:rPr>
              <a:t>minimising</a:t>
            </a:r>
            <a:r>
              <a:rPr lang="en-US" sz="2400" dirty="0">
                <a:solidFill>
                  <a:srgbClr val="000000"/>
                </a:solidFill>
                <a:latin typeface="Times New Roman" panose="02020603050405020304" pitchFamily="18" charset="0"/>
              </a:rPr>
              <a:t> pressure under the car. </a:t>
            </a:r>
          </a:p>
        </p:txBody>
      </p:sp>
    </p:spTree>
    <p:extLst>
      <p:ext uri="{BB962C8B-B14F-4D97-AF65-F5344CB8AC3E}">
        <p14:creationId xmlns:p14="http://schemas.microsoft.com/office/powerpoint/2010/main" val="2646507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1484" y="344189"/>
            <a:ext cx="5765904" cy="4728750"/>
          </a:xfrm>
          <a:prstGeom prst="rect">
            <a:avLst/>
          </a:prstGeom>
        </p:spPr>
      </p:pic>
    </p:spTree>
    <p:extLst>
      <p:ext uri="{BB962C8B-B14F-4D97-AF65-F5344CB8AC3E}">
        <p14:creationId xmlns:p14="http://schemas.microsoft.com/office/powerpoint/2010/main" val="990197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6509" y="1704109"/>
            <a:ext cx="8506691" cy="1107996"/>
          </a:xfrm>
          <a:prstGeom prst="rect">
            <a:avLst/>
          </a:prstGeom>
          <a:noFill/>
        </p:spPr>
        <p:txBody>
          <a:bodyPr wrap="square" rtlCol="0">
            <a:spAutoFit/>
          </a:bodyPr>
          <a:lstStyle/>
          <a:p>
            <a:pPr algn="ctr"/>
            <a:r>
              <a:rPr lang="en-US" sz="6600" dirty="0" smtClean="0"/>
              <a:t>THANK YOU</a:t>
            </a:r>
            <a:endParaRPr lang="en-US" sz="6600" dirty="0"/>
          </a:p>
        </p:txBody>
      </p:sp>
    </p:spTree>
    <p:extLst>
      <p:ext uri="{BB962C8B-B14F-4D97-AF65-F5344CB8AC3E}">
        <p14:creationId xmlns:p14="http://schemas.microsoft.com/office/powerpoint/2010/main" val="129750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0" y="477982"/>
                <a:ext cx="3358836" cy="471668"/>
              </a:xfrm>
              <a:prstGeom prst="rect">
                <a:avLst/>
              </a:prstGeom>
              <a:noFill/>
            </p:spPr>
            <p:txBody>
              <a:bodyPr wrap="square" lIns="0" tIns="0" rIns="0" bIns="0" rtlCol="0">
                <a:spAutoFit/>
              </a:bodyPr>
              <a:lstStyle/>
              <a:p>
                <a:r>
                  <a:rPr lang="en-US" sz="2800" b="1" dirty="0" smtClean="0"/>
                  <a:t>F = ma+</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𝑹</m:t>
                        </m:r>
                      </m:e>
                      <m:sub>
                        <m:r>
                          <a:rPr lang="en-US" sz="2800" b="1" i="1" smtClean="0">
                            <a:latin typeface="Cambria Math" panose="02040503050406030204" pitchFamily="18" charset="0"/>
                          </a:rPr>
                          <m:t>𝒂</m:t>
                        </m:r>
                      </m:sub>
                    </m:sSub>
                  </m:oMath>
                </a14:m>
                <a:r>
                  <a:rPr lang="en-US" sz="2800" b="1" dirty="0" smtClean="0"/>
                  <a:t>+</a:t>
                </a:r>
                <a14:m>
                  <m:oMath xmlns:m="http://schemas.openxmlformats.org/officeDocument/2006/math">
                    <m:sSub>
                      <m:sSubPr>
                        <m:ctrlPr>
                          <a:rPr lang="en-US" sz="2800" b="1" i="1" dirty="0" smtClean="0">
                            <a:latin typeface="Cambria Math" panose="02040503050406030204" pitchFamily="18" charset="0"/>
                          </a:rPr>
                        </m:ctrlPr>
                      </m:sSubPr>
                      <m:e>
                        <m:r>
                          <a:rPr lang="en-US" sz="2800" b="1" i="1" dirty="0" smtClean="0">
                            <a:latin typeface="Cambria Math" panose="02040503050406030204" pitchFamily="18" charset="0"/>
                          </a:rPr>
                          <m:t>𝑹</m:t>
                        </m:r>
                      </m:e>
                      <m:sub>
                        <m:r>
                          <a:rPr lang="en-US" sz="2800" b="1" i="1" dirty="0" smtClean="0">
                            <a:latin typeface="Cambria Math" panose="02040503050406030204" pitchFamily="18" charset="0"/>
                          </a:rPr>
                          <m:t>𝒓𝒍</m:t>
                        </m:r>
                      </m:sub>
                    </m:sSub>
                  </m:oMath>
                </a14:m>
                <a:r>
                  <a:rPr lang="en-US" sz="2800" b="1" dirty="0" smtClean="0"/>
                  <a:t>+</a:t>
                </a:r>
                <a14:m>
                  <m:oMath xmlns:m="http://schemas.openxmlformats.org/officeDocument/2006/math">
                    <m:sSub>
                      <m:sSubPr>
                        <m:ctrlPr>
                          <a:rPr lang="en-US" sz="2800" b="1" i="1" dirty="0" smtClean="0">
                            <a:latin typeface="Cambria Math" panose="02040503050406030204" pitchFamily="18" charset="0"/>
                          </a:rPr>
                        </m:ctrlPr>
                      </m:sSubPr>
                      <m:e>
                        <m:r>
                          <a:rPr lang="en-US" sz="2800" b="1" i="1" dirty="0" smtClean="0">
                            <a:latin typeface="Cambria Math" panose="02040503050406030204" pitchFamily="18" charset="0"/>
                          </a:rPr>
                          <m:t>𝑹</m:t>
                        </m:r>
                      </m:e>
                      <m:sub>
                        <m:r>
                          <a:rPr lang="en-US" sz="2800" b="1" i="1" dirty="0" smtClean="0">
                            <a:latin typeface="Cambria Math" panose="02040503050406030204" pitchFamily="18" charset="0"/>
                          </a:rPr>
                          <m:t>𝒈</m:t>
                        </m:r>
                      </m:sub>
                    </m:sSub>
                  </m:oMath>
                </a14:m>
                <a:endParaRPr lang="en-US"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0" y="477982"/>
                <a:ext cx="3358836" cy="471668"/>
              </a:xfrm>
              <a:prstGeom prst="rect">
                <a:avLst/>
              </a:prstGeom>
              <a:blipFill>
                <a:blip r:embed="rId2"/>
                <a:stretch>
                  <a:fillRect l="-6352" t="-2564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7200" y="1200114"/>
                <a:ext cx="10806545" cy="4277902"/>
              </a:xfrm>
              <a:prstGeom prst="rect">
                <a:avLst/>
              </a:prstGeom>
            </p:spPr>
            <p:txBody>
              <a:bodyPr wrap="square">
                <a:spAutoFit/>
              </a:bodyPr>
              <a:lstStyle/>
              <a:p>
                <a:r>
                  <a:rPr lang="en-US" sz="2400" b="1" i="1" u="none" strike="noStrike" baseline="0" dirty="0" smtClean="0">
                    <a:solidFill>
                      <a:srgbClr val="000000"/>
                    </a:solidFill>
                    <a:latin typeface="Times New Roman" panose="02020603050405020304" pitchFamily="18" charset="0"/>
                  </a:rPr>
                  <a:t>Aerodynamic Resistance (Ra)</a:t>
                </a:r>
                <a:r>
                  <a:rPr lang="en-US" sz="2400" b="0" i="1" u="none" strike="noStrike" baseline="0" dirty="0" smtClean="0">
                    <a:solidFill>
                      <a:srgbClr val="000000"/>
                    </a:solidFill>
                    <a:latin typeface="Times New Roman" panose="02020603050405020304" pitchFamily="18" charset="0"/>
                  </a:rPr>
                  <a:t> </a:t>
                </a:r>
                <a:endParaRPr lang="en-US" sz="2400" b="0" i="0" u="none" strike="noStrike" baseline="0" dirty="0" smtClean="0">
                  <a:solidFill>
                    <a:srgbClr val="00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Composed of: </a:t>
                </a:r>
              </a:p>
              <a:p>
                <a:r>
                  <a:rPr lang="en-US" sz="2400" b="0" i="0" u="none" strike="noStrike" baseline="0" dirty="0" smtClean="0">
                    <a:solidFill>
                      <a:srgbClr val="000000"/>
                    </a:solidFill>
                    <a:latin typeface="Times New Roman" panose="02020603050405020304" pitchFamily="18" charset="0"/>
                  </a:rPr>
                  <a:t>1. Turbulent air flow around vehicle body (85%) </a:t>
                </a:r>
              </a:p>
              <a:p>
                <a:r>
                  <a:rPr lang="en-US" sz="2400" b="0" i="0" u="none" strike="noStrike" baseline="0" dirty="0" smtClean="0">
                    <a:solidFill>
                      <a:srgbClr val="000000"/>
                    </a:solidFill>
                    <a:latin typeface="Times New Roman" panose="02020603050405020304" pitchFamily="18" charset="0"/>
                  </a:rPr>
                  <a:t>2. Friction of air over vehicle body (12%) </a:t>
                </a:r>
              </a:p>
              <a:p>
                <a:r>
                  <a:rPr lang="en-US" sz="2400" b="0" i="0" u="none" strike="noStrike" baseline="0" dirty="0" smtClean="0">
                    <a:solidFill>
                      <a:srgbClr val="000000"/>
                    </a:solidFill>
                    <a:latin typeface="Times New Roman" panose="02020603050405020304" pitchFamily="18" charset="0"/>
                  </a:rPr>
                  <a:t>3. Vehicle component resistance, from radiators and air vents (3%)</a:t>
                </a:r>
              </a:p>
              <a:p>
                <a:pPr algn="ctr"/>
                <a14:m>
                  <m:oMath xmlns:m="http://schemas.openxmlformats.org/officeDocument/2006/math">
                    <m:sSub>
                      <m:sSubPr>
                        <m:ctrlPr>
                          <a:rPr lang="en-US" sz="2400" b="0" i="1" u="none" strike="noStrike" baseline="0" smtClean="0">
                            <a:solidFill>
                              <a:srgbClr val="000000"/>
                            </a:solidFill>
                            <a:latin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rPr>
                          <m:t>𝑅</m:t>
                        </m:r>
                      </m:e>
                      <m:sub>
                        <m:r>
                          <a:rPr lang="en-US" sz="2400" b="0" i="1" u="none" strike="noStrike" baseline="0" smtClean="0">
                            <a:solidFill>
                              <a:srgbClr val="000000"/>
                            </a:solidFill>
                            <a:latin typeface="Cambria Math" panose="02040503050406030204" pitchFamily="18" charset="0"/>
                          </a:rPr>
                          <m:t>𝑎</m:t>
                        </m:r>
                      </m:sub>
                    </m:sSub>
                  </m:oMath>
                </a14:m>
                <a:r>
                  <a:rPr lang="en-US" sz="2400" b="0" i="0" u="none" strike="noStrike" baseline="0" dirty="0" smtClean="0">
                    <a:solidFill>
                      <a:srgbClr val="000000"/>
                    </a:solidFill>
                    <a:latin typeface="Times New Roman" panose="02020603050405020304" pitchFamily="18" charset="0"/>
                  </a:rPr>
                  <a:t> = </a:t>
                </a:r>
                <a14:m>
                  <m:oMath xmlns:m="http://schemas.openxmlformats.org/officeDocument/2006/math">
                    <m:f>
                      <m:fPr>
                        <m:ctrlPr>
                          <a:rPr lang="en-US" sz="2400" b="0" i="1" u="none" strike="noStrike" baseline="0" smtClean="0">
                            <a:solidFill>
                              <a:srgbClr val="000000"/>
                            </a:solidFill>
                            <a:latin typeface="Cambria Math" panose="02040503050406030204" pitchFamily="18" charset="0"/>
                            <a:ea typeface="Cambria Math" panose="02040503050406030204" pitchFamily="18" charset="0"/>
                          </a:rPr>
                        </m:ctrlPr>
                      </m:fPr>
                      <m:num>
                        <m:r>
                          <a:rPr lang="en-US" sz="2400" b="0" i="1" u="none" strike="noStrike" baseline="0" smtClean="0">
                            <a:solidFill>
                              <a:srgbClr val="000000"/>
                            </a:solidFill>
                            <a:latin typeface="Cambria Math" panose="02040503050406030204" pitchFamily="18" charset="0"/>
                            <a:ea typeface="Cambria Math" panose="02040503050406030204" pitchFamily="18" charset="0"/>
                          </a:rPr>
                          <m:t>𝜌</m:t>
                        </m:r>
                      </m:num>
                      <m:den>
                        <m:r>
                          <a:rPr lang="en-US" sz="2400" b="0" i="1" u="none" strike="noStrike" baseline="0" smtClean="0">
                            <a:solidFill>
                              <a:srgbClr val="000000"/>
                            </a:solidFill>
                            <a:latin typeface="Cambria Math" panose="02040503050406030204" pitchFamily="18" charset="0"/>
                            <a:ea typeface="Cambria Math" panose="02040503050406030204" pitchFamily="18" charset="0"/>
                          </a:rPr>
                          <m:t>2</m:t>
                        </m:r>
                      </m:den>
                    </m:f>
                    <m:sSub>
                      <m:sSubPr>
                        <m:ctrlPr>
                          <a:rPr lang="en-US" sz="2400" b="0" i="1" u="none" strike="noStrike" baseline="0" smtClean="0">
                            <a:solidFill>
                              <a:srgbClr val="000000"/>
                            </a:solidFill>
                            <a:latin typeface="Cambria Math" panose="02040503050406030204" pitchFamily="18" charset="0"/>
                            <a:ea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ea typeface="Cambria Math" panose="02040503050406030204" pitchFamily="18" charset="0"/>
                          </a:rPr>
                          <m:t>𝐶</m:t>
                        </m:r>
                      </m:e>
                      <m:sub>
                        <m:r>
                          <a:rPr lang="en-US" sz="2400" b="0" i="1" u="none" strike="noStrike" baseline="0" smtClean="0">
                            <a:solidFill>
                              <a:srgbClr val="000000"/>
                            </a:solidFill>
                            <a:latin typeface="Cambria Math" panose="02040503050406030204" pitchFamily="18" charset="0"/>
                            <a:ea typeface="Cambria Math" panose="02040503050406030204" pitchFamily="18" charset="0"/>
                          </a:rPr>
                          <m:t>𝐷</m:t>
                        </m:r>
                      </m:sub>
                    </m:sSub>
                    <m:sSub>
                      <m:sSubPr>
                        <m:ctrlPr>
                          <a:rPr lang="en-US" sz="2400" b="0" i="1" u="none" strike="noStrike" baseline="0" smtClean="0">
                            <a:solidFill>
                              <a:srgbClr val="000000"/>
                            </a:solidFill>
                            <a:latin typeface="Cambria Math" panose="02040503050406030204" pitchFamily="18" charset="0"/>
                            <a:ea typeface="Cambria Math" panose="02040503050406030204" pitchFamily="18" charset="0"/>
                          </a:rPr>
                        </m:ctrlPr>
                      </m:sSubPr>
                      <m:e>
                        <m:r>
                          <a:rPr lang="en-US" sz="2400" b="0" i="1" u="none" strike="noStrike" baseline="0" smtClean="0">
                            <a:solidFill>
                              <a:srgbClr val="000000"/>
                            </a:solidFill>
                            <a:latin typeface="Cambria Math" panose="02040503050406030204" pitchFamily="18" charset="0"/>
                            <a:ea typeface="Cambria Math" panose="02040503050406030204" pitchFamily="18" charset="0"/>
                          </a:rPr>
                          <m:t>𝐴</m:t>
                        </m:r>
                      </m:e>
                      <m:sub>
                        <m:r>
                          <a:rPr lang="en-US" sz="2400" b="0" i="1" u="none" strike="noStrike" baseline="0" smtClean="0">
                            <a:solidFill>
                              <a:srgbClr val="000000"/>
                            </a:solidFill>
                            <a:latin typeface="Cambria Math" panose="02040503050406030204" pitchFamily="18" charset="0"/>
                            <a:ea typeface="Cambria Math" panose="02040503050406030204" pitchFamily="18" charset="0"/>
                          </a:rPr>
                          <m:t>𝑓</m:t>
                        </m:r>
                      </m:sub>
                    </m:sSub>
                    <m:sSup>
                      <m:sSupPr>
                        <m:ctrlPr>
                          <a:rPr lang="en-US" sz="2400" b="0" i="1" u="none" strike="noStrike" baseline="0" smtClean="0">
                            <a:solidFill>
                              <a:srgbClr val="000000"/>
                            </a:solidFill>
                            <a:latin typeface="Cambria Math" panose="02040503050406030204" pitchFamily="18" charset="0"/>
                            <a:ea typeface="Cambria Math" panose="02040503050406030204" pitchFamily="18" charset="0"/>
                          </a:rPr>
                        </m:ctrlPr>
                      </m:sSupPr>
                      <m:e>
                        <m:r>
                          <a:rPr lang="en-US" sz="2400" b="0" i="1" u="none" strike="noStrike" baseline="0" smtClean="0">
                            <a:solidFill>
                              <a:srgbClr val="000000"/>
                            </a:solidFill>
                            <a:latin typeface="Cambria Math" panose="02040503050406030204" pitchFamily="18" charset="0"/>
                            <a:ea typeface="Cambria Math" panose="02040503050406030204" pitchFamily="18" charset="0"/>
                          </a:rPr>
                          <m:t>𝑉</m:t>
                        </m:r>
                      </m:e>
                      <m:sup>
                        <m:r>
                          <a:rPr lang="en-US" sz="2400" b="0" i="1" u="none" strike="noStrike" baseline="0" smtClean="0">
                            <a:solidFill>
                              <a:srgbClr val="000000"/>
                            </a:solidFill>
                            <a:latin typeface="Cambria Math" panose="02040503050406030204" pitchFamily="18" charset="0"/>
                            <a:ea typeface="Cambria Math" panose="02040503050406030204" pitchFamily="18" charset="0"/>
                          </a:rPr>
                          <m:t>2</m:t>
                        </m:r>
                      </m:sup>
                    </m:sSup>
                  </m:oMath>
                </a14:m>
                <a:endParaRPr lang="en-US" sz="2400" b="0" i="0" u="none" strike="noStrike" baseline="0" dirty="0" smtClean="0">
                  <a:solidFill>
                    <a:srgbClr val="00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Where, </a:t>
                </a:r>
              </a:p>
              <a:p>
                <a:r>
                  <a:rPr lang="en-US" sz="2400" b="0" i="0" u="none" strike="noStrike" baseline="0" dirty="0" smtClean="0">
                    <a:solidFill>
                      <a:srgbClr val="000000"/>
                    </a:solidFill>
                    <a:latin typeface="Times New Roman" panose="02020603050405020304" pitchFamily="18" charset="0"/>
                  </a:rPr>
                  <a:t>C</a:t>
                </a:r>
                <a:r>
                  <a:rPr lang="en-US" sz="1400" b="0" i="0" u="none" strike="noStrike" baseline="0" dirty="0" smtClean="0">
                    <a:solidFill>
                      <a:srgbClr val="000000"/>
                    </a:solidFill>
                    <a:latin typeface="Times New Roman" panose="02020603050405020304" pitchFamily="18" charset="0"/>
                  </a:rPr>
                  <a:t>D </a:t>
                </a:r>
                <a:r>
                  <a:rPr lang="en-US" sz="2400" b="0" i="0" u="none" strike="noStrike" baseline="0" dirty="0" smtClean="0">
                    <a:solidFill>
                      <a:srgbClr val="000000"/>
                    </a:solidFill>
                    <a:latin typeface="Times New Roman" panose="02020603050405020304" pitchFamily="18" charset="0"/>
                  </a:rPr>
                  <a:t>= drag coefficient </a:t>
                </a:r>
              </a:p>
              <a:p>
                <a:r>
                  <a:rPr lang="en-US" sz="2400" b="0" i="0" u="none" strike="noStrike" baseline="0" dirty="0" smtClean="0">
                    <a:solidFill>
                      <a:srgbClr val="000000"/>
                    </a:solidFill>
                    <a:latin typeface="Times New Roman" panose="02020603050405020304" pitchFamily="18" charset="0"/>
                  </a:rPr>
                  <a:t>ρ = Density of air 1.225 kg/m</a:t>
                </a:r>
                <a:r>
                  <a:rPr lang="en-US" sz="1400" b="0" i="0" u="none" strike="noStrike" baseline="0" dirty="0" smtClean="0">
                    <a:solidFill>
                      <a:srgbClr val="000000"/>
                    </a:solidFill>
                    <a:latin typeface="Times New Roman" panose="02020603050405020304" pitchFamily="18" charset="0"/>
                  </a:rPr>
                  <a:t>3 </a:t>
                </a:r>
              </a:p>
              <a:p>
                <a:r>
                  <a:rPr lang="en-US" sz="2400" b="0" i="0" u="none" strike="noStrike" baseline="0" dirty="0" smtClean="0">
                    <a:solidFill>
                      <a:srgbClr val="000000"/>
                    </a:solidFill>
                    <a:latin typeface="Times New Roman" panose="02020603050405020304" pitchFamily="18" charset="0"/>
                  </a:rPr>
                  <a:t>V = flow velocity </a:t>
                </a:r>
              </a:p>
              <a:p>
                <a:r>
                  <a:rPr lang="en-US" sz="2400" b="0" i="0" u="none" strike="noStrike" baseline="0" dirty="0" err="1" smtClean="0">
                    <a:solidFill>
                      <a:srgbClr val="000000"/>
                    </a:solidFill>
                    <a:latin typeface="Times New Roman" panose="02020603050405020304" pitchFamily="18" charset="0"/>
                  </a:rPr>
                  <a:t>A</a:t>
                </a:r>
                <a:r>
                  <a:rPr lang="en-US" sz="1400" b="0" i="0" u="none" strike="noStrike" baseline="0" dirty="0" err="1" smtClean="0">
                    <a:solidFill>
                      <a:srgbClr val="000000"/>
                    </a:solidFill>
                    <a:latin typeface="Times New Roman" panose="02020603050405020304" pitchFamily="18" charset="0"/>
                  </a:rPr>
                  <a:t>f</a:t>
                </a:r>
                <a:r>
                  <a:rPr lang="en-US" sz="1400" b="0" i="0" u="none" strike="noStrike" baseline="0" dirty="0" smtClean="0">
                    <a:solidFill>
                      <a:srgbClr val="000000"/>
                    </a:solidFill>
                    <a:latin typeface="Times New Roman" panose="02020603050405020304" pitchFamily="18" charset="0"/>
                  </a:rPr>
                  <a:t> </a:t>
                </a:r>
                <a:r>
                  <a:rPr lang="en-US" sz="2400" b="0" i="0" u="none" strike="noStrike" baseline="0" dirty="0" smtClean="0">
                    <a:solidFill>
                      <a:srgbClr val="000000"/>
                    </a:solidFill>
                    <a:latin typeface="Times New Roman" panose="02020603050405020304" pitchFamily="18" charset="0"/>
                  </a:rPr>
                  <a:t>= characteristic frontal area of the body </a:t>
                </a:r>
              </a:p>
            </p:txBody>
          </p:sp>
        </mc:Choice>
        <mc:Fallback xmlns="">
          <p:sp>
            <p:nvSpPr>
              <p:cNvPr id="3" name="Rectangle 2"/>
              <p:cNvSpPr>
                <a:spLocks noRot="1" noChangeAspect="1" noMove="1" noResize="1" noEditPoints="1" noAdjustHandles="1" noChangeArrowheads="1" noChangeShapeType="1" noTextEdit="1"/>
              </p:cNvSpPr>
              <p:nvPr/>
            </p:nvSpPr>
            <p:spPr>
              <a:xfrm>
                <a:off x="457200" y="1200114"/>
                <a:ext cx="10806545" cy="4277902"/>
              </a:xfrm>
              <a:prstGeom prst="rect">
                <a:avLst/>
              </a:prstGeom>
              <a:blipFill>
                <a:blip r:embed="rId3"/>
                <a:stretch>
                  <a:fillRect l="-846" t="-1140" b="-2279"/>
                </a:stretch>
              </a:blipFill>
            </p:spPr>
            <p:txBody>
              <a:bodyPr/>
              <a:lstStyle/>
              <a:p>
                <a:r>
                  <a:rPr lang="en-US">
                    <a:noFill/>
                  </a:rPr>
                  <a:t> </a:t>
                </a:r>
              </a:p>
            </p:txBody>
          </p:sp>
        </mc:Fallback>
      </mc:AlternateContent>
    </p:spTree>
    <p:extLst>
      <p:ext uri="{BB962C8B-B14F-4D97-AF65-F5344CB8AC3E}">
        <p14:creationId xmlns:p14="http://schemas.microsoft.com/office/powerpoint/2010/main" val="33536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68038" y="615200"/>
                <a:ext cx="10501745" cy="4524315"/>
              </a:xfrm>
              <a:prstGeom prst="rect">
                <a:avLst/>
              </a:prstGeom>
            </p:spPr>
            <p:txBody>
              <a:bodyPr wrap="square">
                <a:spAutoFit/>
              </a:bodyPr>
              <a:lstStyle/>
              <a:p>
                <a:r>
                  <a:rPr lang="en-US" sz="2400" b="1" i="1" u="none" strike="noStrike" baseline="0" dirty="0" smtClean="0">
                    <a:solidFill>
                      <a:srgbClr val="000000"/>
                    </a:solidFill>
                    <a:latin typeface="Times New Roman" panose="02020603050405020304" pitchFamily="18" charset="0"/>
                  </a:rPr>
                  <a:t>Rolling Resistance (</a:t>
                </a:r>
                <a:r>
                  <a:rPr lang="en-US" sz="2400" b="1" i="1" u="none" strike="noStrike" baseline="0" dirty="0" err="1" smtClean="0">
                    <a:solidFill>
                      <a:srgbClr val="000000"/>
                    </a:solidFill>
                    <a:latin typeface="Times New Roman" panose="02020603050405020304" pitchFamily="18" charset="0"/>
                  </a:rPr>
                  <a:t>Rrl</a:t>
                </a:r>
                <a:r>
                  <a:rPr lang="en-US" sz="2400" b="1" i="1" u="none" strike="noStrike" baseline="0" dirty="0" smtClean="0">
                    <a:solidFill>
                      <a:srgbClr val="000000"/>
                    </a:solidFill>
                    <a:latin typeface="Times New Roman" panose="02020603050405020304" pitchFamily="18" charset="0"/>
                  </a:rPr>
                  <a:t>) </a:t>
                </a:r>
                <a:endParaRPr lang="en-US" sz="2400" b="1" i="0" u="none" strike="noStrike" baseline="0" dirty="0" smtClean="0">
                  <a:solidFill>
                    <a:srgbClr val="00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Composed primarily of </a:t>
                </a:r>
              </a:p>
              <a:p>
                <a:r>
                  <a:rPr lang="en-US" sz="2400" b="0" i="0" u="none" strike="noStrike" baseline="0" dirty="0" smtClean="0">
                    <a:solidFill>
                      <a:srgbClr val="000000"/>
                    </a:solidFill>
                    <a:latin typeface="Times New Roman" panose="02020603050405020304" pitchFamily="18" charset="0"/>
                  </a:rPr>
                  <a:t>1. Resistance from tire deformation (90%) </a:t>
                </a:r>
              </a:p>
              <a:p>
                <a:r>
                  <a:rPr lang="en-US" sz="2400" b="0" i="0" u="none" strike="noStrike" baseline="0" dirty="0" smtClean="0">
                    <a:solidFill>
                      <a:srgbClr val="000000"/>
                    </a:solidFill>
                    <a:latin typeface="Times New Roman" panose="02020603050405020304" pitchFamily="18" charset="0"/>
                  </a:rPr>
                  <a:t>2. Tire penetration and surface compression 4%) </a:t>
                </a:r>
              </a:p>
              <a:p>
                <a:r>
                  <a:rPr lang="en-US" sz="2400" b="0" i="0" u="none" strike="noStrike" baseline="0" dirty="0" smtClean="0">
                    <a:solidFill>
                      <a:srgbClr val="000000"/>
                    </a:solidFill>
                    <a:latin typeface="Times New Roman" panose="02020603050405020304" pitchFamily="18" charset="0"/>
                  </a:rPr>
                  <a:t>3. Tire slippage and air circulation around wheel ( 6%) </a:t>
                </a:r>
              </a:p>
              <a:p>
                <a:endParaRPr lang="en-US" sz="2400" b="0" i="0" u="none" strike="noStrike" baseline="0" dirty="0" smtClean="0">
                  <a:solidFill>
                    <a:srgbClr val="000000"/>
                  </a:solidFill>
                  <a:latin typeface="Times New Roman" panose="02020603050405020304" pitchFamily="18" charset="0"/>
                </a:endParaRPr>
              </a:p>
              <a:p>
                <a:pPr algn="ctr"/>
                <a14:m>
                  <m:oMath xmlns:m="http://schemas.openxmlformats.org/officeDocument/2006/math">
                    <m:sSub>
                      <m:sSubPr>
                        <m:ctrlPr>
                          <a:rPr lang="en-US" sz="2400" b="1" i="1" u="none" strike="noStrike" baseline="0" smtClean="0">
                            <a:solidFill>
                              <a:srgbClr val="000000"/>
                            </a:solidFill>
                            <a:latin typeface="Cambria Math" panose="02040503050406030204" pitchFamily="18" charset="0"/>
                          </a:rPr>
                        </m:ctrlPr>
                      </m:sSubPr>
                      <m:e>
                        <m:r>
                          <a:rPr lang="en-US" sz="2400" b="1" i="1" u="none" strike="noStrike" baseline="0" smtClean="0">
                            <a:solidFill>
                              <a:srgbClr val="000000"/>
                            </a:solidFill>
                            <a:latin typeface="Cambria Math" panose="02040503050406030204" pitchFamily="18" charset="0"/>
                          </a:rPr>
                          <m:t>𝑹</m:t>
                        </m:r>
                      </m:e>
                      <m:sub>
                        <m:r>
                          <a:rPr lang="en-US" sz="2400" b="1" i="1" u="none" strike="noStrike" baseline="0" smtClean="0">
                            <a:solidFill>
                              <a:srgbClr val="000000"/>
                            </a:solidFill>
                            <a:latin typeface="Cambria Math" panose="02040503050406030204" pitchFamily="18" charset="0"/>
                          </a:rPr>
                          <m:t>𝒓𝒍</m:t>
                        </m:r>
                      </m:sub>
                    </m:sSub>
                  </m:oMath>
                </a14:m>
                <a:r>
                  <a:rPr lang="en-US" sz="2400" b="1" i="0" u="none" strike="noStrike" baseline="0" dirty="0" smtClean="0">
                    <a:solidFill>
                      <a:srgbClr val="000000"/>
                    </a:solidFill>
                    <a:latin typeface="Times New Roman" panose="02020603050405020304" pitchFamily="18" charset="0"/>
                  </a:rPr>
                  <a:t>=</a:t>
                </a:r>
                <a14:m>
                  <m:oMath xmlns:m="http://schemas.openxmlformats.org/officeDocument/2006/math">
                    <m:sSub>
                      <m:sSubPr>
                        <m:ctrlPr>
                          <a:rPr lang="en-US" sz="2400" b="1" i="1" u="none" strike="noStrike" baseline="0" smtClean="0">
                            <a:solidFill>
                              <a:srgbClr val="000000"/>
                            </a:solidFill>
                            <a:latin typeface="Cambria Math" panose="02040503050406030204" pitchFamily="18" charset="0"/>
                          </a:rPr>
                        </m:ctrlPr>
                      </m:sSubPr>
                      <m:e>
                        <m:r>
                          <a:rPr lang="en-US" sz="2400" b="1" i="1" u="none" strike="noStrike" baseline="0" smtClean="0">
                            <a:solidFill>
                              <a:srgbClr val="000000"/>
                            </a:solidFill>
                            <a:latin typeface="Cambria Math" panose="02040503050406030204" pitchFamily="18" charset="0"/>
                          </a:rPr>
                          <m:t>𝑪</m:t>
                        </m:r>
                      </m:e>
                      <m:sub>
                        <m:r>
                          <a:rPr lang="en-US" sz="2400" b="1" i="1" u="none" strike="noStrike" baseline="0" smtClean="0">
                            <a:solidFill>
                              <a:srgbClr val="000000"/>
                            </a:solidFill>
                            <a:latin typeface="Cambria Math" panose="02040503050406030204" pitchFamily="18" charset="0"/>
                          </a:rPr>
                          <m:t>𝑹</m:t>
                        </m:r>
                      </m:sub>
                    </m:sSub>
                  </m:oMath>
                </a14:m>
                <a:r>
                  <a:rPr lang="en-US" sz="2400" b="1" i="0" u="none" strike="noStrike" baseline="0" dirty="0" smtClean="0">
                    <a:solidFill>
                      <a:srgbClr val="000000"/>
                    </a:solidFill>
                    <a:latin typeface="Times New Roman" panose="02020603050405020304" pitchFamily="18" charset="0"/>
                  </a:rPr>
                  <a:t>.</a:t>
                </a:r>
                <a:r>
                  <a:rPr lang="en-US" sz="2400" b="1" i="0" u="none" strike="noStrike" baseline="0" dirty="0" err="1" smtClean="0">
                    <a:solidFill>
                      <a:srgbClr val="000000"/>
                    </a:solidFill>
                    <a:latin typeface="Times New Roman" panose="02020603050405020304" pitchFamily="18" charset="0"/>
                  </a:rPr>
                  <a:t>m.g</a:t>
                </a:r>
                <a:r>
                  <a:rPr lang="en-US" sz="2400" b="1" i="0" u="none" strike="noStrike" baseline="0" dirty="0" smtClean="0">
                    <a:solidFill>
                      <a:srgbClr val="000000"/>
                    </a:solidFill>
                    <a:latin typeface="Times New Roman" panose="02020603050405020304" pitchFamily="18" charset="0"/>
                  </a:rPr>
                  <a:t> </a:t>
                </a:r>
              </a:p>
              <a:p>
                <a:pPr algn="ctr"/>
                <a:endParaRPr lang="en-US" sz="2400" b="1" i="0" u="none" strike="noStrike" baseline="0" dirty="0" smtClean="0">
                  <a:solidFill>
                    <a:srgbClr val="00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Where, </a:t>
                </a:r>
              </a:p>
              <a:p>
                <a:r>
                  <a:rPr lang="en-US" sz="2400" b="0" i="0" u="none" strike="noStrike" baseline="0" dirty="0" smtClean="0">
                    <a:solidFill>
                      <a:srgbClr val="000000"/>
                    </a:solidFill>
                    <a:latin typeface="Times New Roman" panose="02020603050405020304" pitchFamily="18" charset="0"/>
                  </a:rPr>
                  <a:t>C</a:t>
                </a:r>
                <a:r>
                  <a:rPr lang="en-US" sz="1400" b="0" i="0" u="none" strike="noStrike" baseline="0" dirty="0" smtClean="0">
                    <a:solidFill>
                      <a:srgbClr val="000000"/>
                    </a:solidFill>
                    <a:latin typeface="Times New Roman" panose="02020603050405020304" pitchFamily="18" charset="0"/>
                  </a:rPr>
                  <a:t>R </a:t>
                </a:r>
                <a:r>
                  <a:rPr lang="en-US" sz="2400" b="0" i="0" u="none" strike="noStrike" baseline="0" dirty="0" smtClean="0">
                    <a:solidFill>
                      <a:srgbClr val="000000"/>
                    </a:solidFill>
                    <a:latin typeface="Times New Roman" panose="02020603050405020304" pitchFamily="18" charset="0"/>
                  </a:rPr>
                  <a:t>= coefficient of rolling resistance </a:t>
                </a:r>
              </a:p>
              <a:p>
                <a:r>
                  <a:rPr lang="en-US" sz="2400" b="0" i="0" u="none" strike="noStrike" baseline="0" dirty="0" smtClean="0">
                    <a:solidFill>
                      <a:srgbClr val="000000"/>
                    </a:solidFill>
                    <a:latin typeface="Times New Roman" panose="02020603050405020304" pitchFamily="18" charset="0"/>
                  </a:rPr>
                  <a:t>m = mass of vehicle [kg] </a:t>
                </a:r>
              </a:p>
              <a:p>
                <a:r>
                  <a:rPr lang="en-US" sz="2400" b="0" i="0" u="none" strike="noStrike" baseline="0" dirty="0" smtClean="0">
                    <a:solidFill>
                      <a:srgbClr val="000000"/>
                    </a:solidFill>
                    <a:latin typeface="Times New Roman" panose="02020603050405020304" pitchFamily="18" charset="0"/>
                  </a:rPr>
                  <a:t>g = 9.81 m/s </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568038" y="615200"/>
                <a:ext cx="10501745" cy="4524315"/>
              </a:xfrm>
              <a:prstGeom prst="rect">
                <a:avLst/>
              </a:prstGeom>
              <a:blipFill>
                <a:blip r:embed="rId2"/>
                <a:stretch>
                  <a:fillRect l="-871" t="-1078" b="-2291"/>
                </a:stretch>
              </a:blipFill>
            </p:spPr>
            <p:txBody>
              <a:bodyPr/>
              <a:lstStyle/>
              <a:p>
                <a:r>
                  <a:rPr lang="en-US">
                    <a:noFill/>
                  </a:rPr>
                  <a:t> </a:t>
                </a:r>
              </a:p>
            </p:txBody>
          </p:sp>
        </mc:Fallback>
      </mc:AlternateContent>
    </p:spTree>
    <p:extLst>
      <p:ext uri="{BB962C8B-B14F-4D97-AF65-F5344CB8AC3E}">
        <p14:creationId xmlns:p14="http://schemas.microsoft.com/office/powerpoint/2010/main" val="389004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9345" y="2434883"/>
            <a:ext cx="4968106" cy="27917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6581" y="279530"/>
                <a:ext cx="10183092" cy="1784399"/>
              </a:xfrm>
              <a:prstGeom prst="rect">
                <a:avLst/>
              </a:prstGeom>
            </p:spPr>
            <p:txBody>
              <a:bodyPr wrap="square">
                <a:spAutoFit/>
              </a:bodyPr>
              <a:lstStyle/>
              <a:p>
                <a:endParaRPr lang="en-US" sz="1200" b="0" i="0" u="none" strike="noStrike" baseline="0" dirty="0" smtClean="0">
                  <a:solidFill>
                    <a:srgbClr val="000000"/>
                  </a:solidFill>
                  <a:latin typeface="Times New Roman" panose="02020603050405020304" pitchFamily="18" charset="0"/>
                </a:endParaRPr>
              </a:p>
              <a:p>
                <a:r>
                  <a:rPr lang="en-US" sz="2400" b="1" i="1" u="none" strike="noStrike" baseline="0" dirty="0" smtClean="0">
                    <a:solidFill>
                      <a:srgbClr val="000000"/>
                    </a:solidFill>
                    <a:latin typeface="Times New Roman" panose="02020603050405020304" pitchFamily="18" charset="0"/>
                  </a:rPr>
                  <a:t>Grade Resistance </a:t>
                </a:r>
                <a:r>
                  <a:rPr lang="en-US" sz="2400" b="1" i="1" u="none" strike="noStrike" baseline="0" dirty="0" err="1" smtClean="0">
                    <a:solidFill>
                      <a:srgbClr val="000000"/>
                    </a:solidFill>
                    <a:latin typeface="Times New Roman" panose="02020603050405020304" pitchFamily="18" charset="0"/>
                  </a:rPr>
                  <a:t>Rg</a:t>
                </a:r>
                <a:r>
                  <a:rPr lang="en-US" sz="2400" b="1" i="1" u="none" strike="noStrike" baseline="0" dirty="0" smtClean="0">
                    <a:solidFill>
                      <a:srgbClr val="000000"/>
                    </a:solidFill>
                    <a:latin typeface="Times New Roman" panose="02020603050405020304" pitchFamily="18" charset="0"/>
                  </a:rPr>
                  <a:t> </a:t>
                </a:r>
                <a:endParaRPr lang="en-US" sz="2400" b="1" i="0" u="none" strike="noStrike" baseline="0" dirty="0" smtClean="0">
                  <a:solidFill>
                    <a:srgbClr val="00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Composed of </a:t>
                </a:r>
              </a:p>
              <a:p>
                <a:r>
                  <a:rPr lang="en-US" sz="2400" b="0" i="0" u="none" strike="noStrike" baseline="0" dirty="0" smtClean="0">
                    <a:solidFill>
                      <a:srgbClr val="000000"/>
                    </a:solidFill>
                    <a:latin typeface="Times New Roman" panose="02020603050405020304" pitchFamily="18" charset="0"/>
                  </a:rPr>
                  <a:t>– Gravitational force acting on the vehicle </a:t>
                </a:r>
              </a:p>
              <a:p>
                <a:r>
                  <a:rPr lang="en-US" sz="2400" b="0" i="1" u="none" strike="noStrike" baseline="0" dirty="0" smtClean="0">
                    <a:latin typeface="Times New Roman" panose="02020603050405020304" pitchFamily="18" charset="0"/>
                  </a:rPr>
                  <a:t>                                                   </a:t>
                </a:r>
                <a14:m>
                  <m:oMath xmlns:m="http://schemas.openxmlformats.org/officeDocument/2006/math">
                    <m:sSub>
                      <m:sSubPr>
                        <m:ctrlPr>
                          <a:rPr lang="en-US" sz="2400" b="0" i="1" u="none" strike="noStrike" baseline="0" smtClean="0">
                            <a:latin typeface="Cambria Math" panose="02040503050406030204" pitchFamily="18" charset="0"/>
                          </a:rPr>
                        </m:ctrlPr>
                      </m:sSubPr>
                      <m:e>
                        <m:r>
                          <a:rPr lang="en-US" sz="2400" b="0" i="1" u="none" strike="noStrike" baseline="0" smtClean="0">
                            <a:latin typeface="Cambria Math" panose="02040503050406030204" pitchFamily="18" charset="0"/>
                          </a:rPr>
                          <m:t>𝑅</m:t>
                        </m:r>
                      </m:e>
                      <m:sub>
                        <m:r>
                          <a:rPr lang="en-US" sz="2400" b="0" i="1" u="none" strike="noStrike" baseline="0" smtClean="0">
                            <a:latin typeface="Cambria Math" panose="02040503050406030204" pitchFamily="18" charset="0"/>
                          </a:rPr>
                          <m:t>𝑔</m:t>
                        </m:r>
                      </m:sub>
                    </m:sSub>
                  </m:oMath>
                </a14:m>
                <a:r>
                  <a:rPr lang="en-US" sz="2400" b="0" i="1" u="none" strike="noStrike" baseline="0" dirty="0" smtClean="0">
                    <a:latin typeface="Times New Roman" panose="02020603050405020304" pitchFamily="18" charset="0"/>
                  </a:rPr>
                  <a:t> </a:t>
                </a:r>
                <a:r>
                  <a:rPr lang="en-US" sz="2400" b="0" i="0" u="none" strike="noStrike" baseline="0" dirty="0" smtClean="0">
                    <a:latin typeface="Symbol" panose="05050102010706020507" pitchFamily="18" charset="2"/>
                  </a:rPr>
                  <a:t></a:t>
                </a:r>
                <a:r>
                  <a:rPr lang="en-US" sz="2400" b="0" i="1" u="none" strike="noStrike" baseline="0" dirty="0" err="1" smtClean="0">
                    <a:latin typeface="Times New Roman" panose="02020603050405020304" pitchFamily="18" charset="0"/>
                  </a:rPr>
                  <a:t>W</a:t>
                </a:r>
                <a:r>
                  <a:rPr lang="en-US" sz="2400" b="0" i="0" u="none" strike="noStrike" baseline="0" dirty="0" err="1" smtClean="0">
                    <a:latin typeface="Times New Roman" panose="02020603050405020304" pitchFamily="18" charset="0"/>
                  </a:rPr>
                  <a:t>sin</a:t>
                </a:r>
                <a14:m>
                  <m:oMath xmlns:m="http://schemas.openxmlformats.org/officeDocument/2006/math">
                    <m:sSub>
                      <m:sSubPr>
                        <m:ctrlPr>
                          <a:rPr lang="en-US" sz="2400" b="0" i="1" u="none" strike="noStrike" baseline="0" smtClean="0">
                            <a:latin typeface="Cambria Math" panose="02040503050406030204" pitchFamily="18" charset="0"/>
                          </a:rPr>
                        </m:ctrlPr>
                      </m:sSubPr>
                      <m:e>
                        <m:r>
                          <a:rPr lang="en-US" sz="2400" b="0" i="1" u="none" strike="noStrike" baseline="0" smtClean="0">
                            <a:latin typeface="Cambria Math" panose="02040503050406030204" pitchFamily="18" charset="0"/>
                            <a:ea typeface="Cambria Math" panose="02040503050406030204" pitchFamily="18" charset="0"/>
                          </a:rPr>
                          <m:t>𝜃</m:t>
                        </m:r>
                      </m:e>
                      <m:sub>
                        <m:r>
                          <a:rPr lang="en-US" sz="2400" b="0" i="1" u="none" strike="noStrike" baseline="0" smtClean="0">
                            <a:latin typeface="Cambria Math" panose="02040503050406030204" pitchFamily="18" charset="0"/>
                          </a:rPr>
                          <m:t>𝑔</m:t>
                        </m:r>
                      </m:sub>
                    </m:sSub>
                  </m:oMath>
                </a14:m>
                <a:endParaRPr lang="en-US" sz="2400" b="0" i="0" u="none" strike="noStrike" baseline="0" dirty="0" smtClean="0">
                  <a:solidFill>
                    <a:srgbClr val="000000"/>
                  </a:solidFill>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6581" y="279530"/>
                <a:ext cx="10183092" cy="1784399"/>
              </a:xfrm>
              <a:prstGeom prst="rect">
                <a:avLst/>
              </a:prstGeom>
              <a:blipFill>
                <a:blip r:embed="rId3"/>
                <a:stretch>
                  <a:fillRect l="-958" b="-5119"/>
                </a:stretch>
              </a:blipFill>
            </p:spPr>
            <p:txBody>
              <a:bodyPr/>
              <a:lstStyle/>
              <a:p>
                <a:r>
                  <a:rPr lang="en-US">
                    <a:noFill/>
                  </a:rPr>
                  <a:t> </a:t>
                </a:r>
              </a:p>
            </p:txBody>
          </p:sp>
        </mc:Fallback>
      </mc:AlternateContent>
    </p:spTree>
    <p:extLst>
      <p:ext uri="{BB962C8B-B14F-4D97-AF65-F5344CB8AC3E}">
        <p14:creationId xmlns:p14="http://schemas.microsoft.com/office/powerpoint/2010/main" val="29039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8" y="1546478"/>
            <a:ext cx="10280072" cy="2308324"/>
          </a:xfrm>
          <a:prstGeom prst="rect">
            <a:avLst/>
          </a:prstGeom>
        </p:spPr>
        <p:txBody>
          <a:bodyPr wrap="square">
            <a:spAutoFit/>
          </a:bodyPr>
          <a:lstStyle/>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A typical value for the coefficient of rolling resistance is 0.015. </a:t>
            </a:r>
          </a:p>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The drag coefficient for cars varies, a value of 0.3 is commonly used. </a:t>
            </a:r>
          </a:p>
          <a:p>
            <a:pPr marL="342900" indent="-342900">
              <a:buFont typeface="Wingdings" panose="05000000000000000000" pitchFamily="2" charset="2"/>
              <a:buChar char="Ø"/>
            </a:pPr>
            <a:r>
              <a:rPr lang="en-US" sz="2400" b="0" i="0" u="none" strike="noStrike" baseline="0" dirty="0" smtClean="0">
                <a:solidFill>
                  <a:srgbClr val="000000"/>
                </a:solidFill>
                <a:latin typeface="Times New Roman" panose="02020603050405020304" pitchFamily="18" charset="0"/>
              </a:rPr>
              <a:t>The power output requirement can be determined from the drag force given above and the vehicle velocity. </a:t>
            </a:r>
          </a:p>
          <a:p>
            <a:pPr algn="ctr"/>
            <a:r>
              <a:rPr lang="en-US" sz="2400" b="1" i="0" u="none" strike="noStrike" baseline="0" dirty="0" smtClean="0">
                <a:solidFill>
                  <a:srgbClr val="000000"/>
                </a:solidFill>
                <a:latin typeface="Times New Roman" panose="02020603050405020304" pitchFamily="18" charset="0"/>
              </a:rPr>
              <a:t>P = F.V </a:t>
            </a:r>
          </a:p>
          <a:p>
            <a:pPr algn="ctr"/>
            <a:endParaRPr lang="en-US" sz="2400" b="1"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0828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29491" y="467335"/>
                <a:ext cx="10903527" cy="4982839"/>
              </a:xfrm>
              <a:prstGeom prst="rect">
                <a:avLst/>
              </a:prstGeom>
            </p:spPr>
            <p:txBody>
              <a:bodyPr wrap="square">
                <a:spAutoFit/>
              </a:bodyPr>
              <a:lstStyle/>
              <a:p>
                <a:pPr algn="ctr"/>
                <a:r>
                  <a:rPr lang="en-US" sz="2400" b="1" dirty="0" smtClean="0">
                    <a:solidFill>
                      <a:srgbClr val="000000"/>
                    </a:solidFill>
                    <a:latin typeface="Times New Roman" panose="02020603050405020304" pitchFamily="18" charset="0"/>
                  </a:rPr>
                  <a:t>DRAG COEFFICIENTS OF AUTOMOBILES </a:t>
                </a:r>
              </a:p>
              <a:p>
                <a:pPr algn="ctr"/>
                <a:endParaRPr lang="en-US" sz="2400" dirty="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The </a:t>
                </a:r>
                <a:r>
                  <a:rPr lang="en-US" sz="2400" dirty="0">
                    <a:solidFill>
                      <a:srgbClr val="000000"/>
                    </a:solidFill>
                    <a:latin typeface="Times New Roman" panose="02020603050405020304" pitchFamily="18" charset="0"/>
                  </a:rPr>
                  <a:t>drag coefficient expresses the drag of an object in a moving fluid. </a:t>
                </a:r>
              </a:p>
              <a:p>
                <a:pPr marL="342900" indent="-342900">
                  <a:buFont typeface="Wingdings" panose="05000000000000000000" pitchFamily="2" charset="2"/>
                  <a:buChar char="Ø"/>
                </a:pPr>
                <a:r>
                  <a:rPr lang="en-US" sz="2400" dirty="0" smtClean="0">
                    <a:solidFill>
                      <a:srgbClr val="000000"/>
                    </a:solidFill>
                    <a:latin typeface="Times New Roman" panose="02020603050405020304" pitchFamily="18" charset="0"/>
                  </a:rPr>
                  <a:t>Reducing </a:t>
                </a:r>
                <a:r>
                  <a:rPr lang="en-US" sz="2400" dirty="0">
                    <a:solidFill>
                      <a:srgbClr val="000000"/>
                    </a:solidFill>
                    <a:latin typeface="Times New Roman" panose="02020603050405020304" pitchFamily="18" charset="0"/>
                  </a:rPr>
                  <a:t>the drag coefficient in an automobile improves the performance of the vehicle as it </a:t>
                </a:r>
                <a:r>
                  <a:rPr lang="en-US" sz="2400" dirty="0" smtClean="0">
                    <a:solidFill>
                      <a:srgbClr val="000000"/>
                    </a:solidFill>
                    <a:latin typeface="Times New Roman" panose="02020603050405020304" pitchFamily="18" charset="0"/>
                  </a:rPr>
                  <a:t> pertains </a:t>
                </a:r>
                <a:r>
                  <a:rPr lang="en-US" sz="2400" dirty="0">
                    <a:solidFill>
                      <a:srgbClr val="000000"/>
                    </a:solidFill>
                    <a:latin typeface="Times New Roman" panose="02020603050405020304" pitchFamily="18" charset="0"/>
                  </a:rPr>
                  <a:t>to speed and fuel efficiency</a:t>
                </a:r>
                <a:r>
                  <a:rPr lang="en-US" sz="1100" dirty="0">
                    <a:solidFill>
                      <a:srgbClr val="000000"/>
                    </a:solidFill>
                    <a:latin typeface="Times New Roman" panose="02020603050405020304" pitchFamily="18" charset="0"/>
                  </a:rPr>
                  <a:t>. </a:t>
                </a:r>
                <a:endParaRPr lang="en-US" sz="1100" dirty="0" smtClean="0">
                  <a:solidFill>
                    <a:srgbClr val="000000"/>
                  </a:solidFill>
                  <a:latin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Times New Roman" panose="02020603050405020304" pitchFamily="18" charset="0"/>
                  </a:rPr>
                  <a:t>Drag force can be expressed as: </a:t>
                </a:r>
              </a:p>
              <a:p>
                <a:pPr algn="ctr"/>
                <a14:m>
                  <m:oMath xmlns:m="http://schemas.openxmlformats.org/officeDocument/2006/math">
                    <m:sSub>
                      <m:sSubPr>
                        <m:ctrlPr>
                          <a:rPr lang="pt-BR" sz="2400" b="1" i="1" smtClean="0">
                            <a:solidFill>
                              <a:srgbClr val="000000"/>
                            </a:solidFill>
                            <a:latin typeface="Cambria Math" panose="02040503050406030204" pitchFamily="18" charset="0"/>
                          </a:rPr>
                        </m:ctrlPr>
                      </m:sSubPr>
                      <m:e>
                        <m:r>
                          <a:rPr lang="en-US" sz="2400" b="1" i="1" smtClean="0">
                            <a:solidFill>
                              <a:srgbClr val="000000"/>
                            </a:solidFill>
                            <a:latin typeface="Cambria Math" panose="02040503050406030204" pitchFamily="18" charset="0"/>
                          </a:rPr>
                          <m:t>𝑭</m:t>
                        </m:r>
                      </m:e>
                      <m:sub>
                        <m:r>
                          <a:rPr lang="en-US" sz="2400" b="1" i="1" smtClean="0">
                            <a:solidFill>
                              <a:srgbClr val="000000"/>
                            </a:solidFill>
                            <a:latin typeface="Cambria Math" panose="02040503050406030204" pitchFamily="18" charset="0"/>
                          </a:rPr>
                          <m:t>𝒅</m:t>
                        </m:r>
                      </m:sub>
                    </m:sSub>
                  </m:oMath>
                </a14:m>
                <a:r>
                  <a:rPr lang="pt-BR" sz="2400" b="1" dirty="0" smtClean="0">
                    <a:solidFill>
                      <a:srgbClr val="000000"/>
                    </a:solidFill>
                    <a:latin typeface="Times New Roman" panose="02020603050405020304" pitchFamily="18" charset="0"/>
                  </a:rPr>
                  <a:t> </a:t>
                </a:r>
                <a:r>
                  <a:rPr lang="pt-BR" sz="2400" b="1" dirty="0">
                    <a:solidFill>
                      <a:srgbClr val="000000"/>
                    </a:solidFill>
                    <a:latin typeface="Times New Roman" panose="02020603050405020304" pitchFamily="18" charset="0"/>
                  </a:rPr>
                  <a:t>= </a:t>
                </a:r>
                <a14:m>
                  <m:oMath xmlns:m="http://schemas.openxmlformats.org/officeDocument/2006/math">
                    <m:sSub>
                      <m:sSubPr>
                        <m:ctrlPr>
                          <a:rPr lang="pt-BR" sz="2400" b="1" i="1" smtClean="0">
                            <a:solidFill>
                              <a:srgbClr val="000000"/>
                            </a:solidFill>
                            <a:latin typeface="Cambria Math" panose="02040503050406030204" pitchFamily="18" charset="0"/>
                          </a:rPr>
                        </m:ctrlPr>
                      </m:sSubPr>
                      <m:e>
                        <m:r>
                          <a:rPr lang="en-US" sz="2400" b="1" i="1" smtClean="0">
                            <a:solidFill>
                              <a:srgbClr val="000000"/>
                            </a:solidFill>
                            <a:latin typeface="Cambria Math" panose="02040503050406030204" pitchFamily="18" charset="0"/>
                          </a:rPr>
                          <m:t>𝑪</m:t>
                        </m:r>
                      </m:e>
                      <m:sub>
                        <m:r>
                          <a:rPr lang="en-US" sz="2400" b="1" i="1" smtClean="0">
                            <a:solidFill>
                              <a:srgbClr val="000000"/>
                            </a:solidFill>
                            <a:latin typeface="Cambria Math" panose="02040503050406030204" pitchFamily="18" charset="0"/>
                          </a:rPr>
                          <m:t>𝒅</m:t>
                        </m:r>
                      </m:sub>
                    </m:sSub>
                  </m:oMath>
                </a14:m>
                <a:r>
                  <a:rPr lang="pt-BR" sz="2400" b="1" dirty="0" smtClean="0">
                    <a:solidFill>
                      <a:srgbClr val="000000"/>
                    </a:solidFill>
                    <a:latin typeface="Times New Roman" panose="02020603050405020304" pitchFamily="18" charset="0"/>
                  </a:rPr>
                  <a:t> </a:t>
                </a:r>
                <a:r>
                  <a:rPr lang="pt-BR" sz="2400" b="1" dirty="0">
                    <a:solidFill>
                      <a:srgbClr val="000000"/>
                    </a:solidFill>
                    <a:latin typeface="Times New Roman" panose="02020603050405020304" pitchFamily="18" charset="0"/>
                  </a:rPr>
                  <a:t>.(1/2).</a:t>
                </a:r>
                <a:r>
                  <a:rPr lang="pt-BR" sz="2400" b="1" dirty="0" smtClean="0">
                    <a:solidFill>
                      <a:srgbClr val="000000"/>
                    </a:solidFill>
                    <a:latin typeface="Times New Roman" panose="02020603050405020304" pitchFamily="18" charset="0"/>
                  </a:rPr>
                  <a:t>ρ.</a:t>
                </a:r>
                <a14:m>
                  <m:oMath xmlns:m="http://schemas.openxmlformats.org/officeDocument/2006/math">
                    <m:sSup>
                      <m:sSupPr>
                        <m:ctrlPr>
                          <a:rPr lang="pt-BR" sz="2400" b="1" i="1" smtClean="0">
                            <a:solidFill>
                              <a:srgbClr val="000000"/>
                            </a:solidFill>
                            <a:latin typeface="Cambria Math" panose="02040503050406030204" pitchFamily="18" charset="0"/>
                          </a:rPr>
                        </m:ctrlPr>
                      </m:sSupPr>
                      <m:e>
                        <m:r>
                          <a:rPr lang="en-US" sz="2400" b="1" i="1" smtClean="0">
                            <a:solidFill>
                              <a:srgbClr val="000000"/>
                            </a:solidFill>
                            <a:latin typeface="Cambria Math" panose="02040503050406030204" pitchFamily="18" charset="0"/>
                          </a:rPr>
                          <m:t>𝑽</m:t>
                        </m:r>
                      </m:e>
                      <m:sup>
                        <m:r>
                          <a:rPr lang="en-US" sz="2400" b="1" i="1" smtClean="0">
                            <a:solidFill>
                              <a:srgbClr val="000000"/>
                            </a:solidFill>
                            <a:latin typeface="Cambria Math" panose="02040503050406030204" pitchFamily="18" charset="0"/>
                          </a:rPr>
                          <m:t>𝟐</m:t>
                        </m:r>
                      </m:sup>
                    </m:sSup>
                  </m:oMath>
                </a14:m>
                <a:r>
                  <a:rPr lang="pt-BR" sz="2400" b="1" dirty="0" smtClean="0">
                    <a:solidFill>
                      <a:srgbClr val="000000"/>
                    </a:solidFill>
                    <a:latin typeface="Times New Roman" panose="02020603050405020304" pitchFamily="18" charset="0"/>
                  </a:rPr>
                  <a:t> </a:t>
                </a:r>
                <a:r>
                  <a:rPr lang="pt-BR" sz="2400" b="1" dirty="0">
                    <a:solidFill>
                      <a:srgbClr val="000000"/>
                    </a:solidFill>
                    <a:latin typeface="Times New Roman" panose="02020603050405020304" pitchFamily="18" charset="0"/>
                  </a:rPr>
                  <a:t>.A </a:t>
                </a:r>
                <a:endParaRPr lang="pt-BR"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Where, </a:t>
                </a:r>
              </a:p>
              <a:p>
                <a14:m>
                  <m:oMath xmlns:m="http://schemas.openxmlformats.org/officeDocument/2006/math">
                    <m:sSub>
                      <m:sSubPr>
                        <m:ctrlPr>
                          <a:rPr lang="pt-BR"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rPr>
                          <m:t>𝑭</m:t>
                        </m:r>
                      </m:e>
                      <m:sub>
                        <m:r>
                          <a:rPr lang="en-US" sz="2400" b="1" i="1">
                            <a:solidFill>
                              <a:srgbClr val="000000"/>
                            </a:solidFill>
                            <a:latin typeface="Cambria Math" panose="02040503050406030204" pitchFamily="18" charset="0"/>
                          </a:rPr>
                          <m:t>𝒅</m:t>
                        </m:r>
                      </m:sub>
                    </m:sSub>
                  </m:oMath>
                </a14:m>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 drag force (N) </a:t>
                </a:r>
              </a:p>
              <a:p>
                <a14:m>
                  <m:oMath xmlns:m="http://schemas.openxmlformats.org/officeDocument/2006/math">
                    <m:sSub>
                      <m:sSubPr>
                        <m:ctrlPr>
                          <a:rPr lang="pt-BR"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rPr>
                          <m:t>𝑪</m:t>
                        </m:r>
                      </m:e>
                      <m:sub>
                        <m:r>
                          <a:rPr lang="en-US" sz="2400" b="1" i="1">
                            <a:solidFill>
                              <a:srgbClr val="000000"/>
                            </a:solidFill>
                            <a:latin typeface="Cambria Math" panose="02040503050406030204" pitchFamily="18" charset="0"/>
                          </a:rPr>
                          <m:t>𝒅</m:t>
                        </m:r>
                      </m:sub>
                    </m:sSub>
                  </m:oMath>
                </a14:m>
                <a:r>
                  <a:rPr lang="en-US" sz="240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 drag coefficient </a:t>
                </a:r>
              </a:p>
              <a:p>
                <a:r>
                  <a:rPr lang="en-US" sz="2400" dirty="0">
                    <a:solidFill>
                      <a:srgbClr val="000000"/>
                    </a:solidFill>
                    <a:latin typeface="Times New Roman" panose="02020603050405020304" pitchFamily="18" charset="0"/>
                  </a:rPr>
                  <a:t>ρ = Density of fluid 1.2 kg/m3 </a:t>
                </a:r>
              </a:p>
              <a:p>
                <a:r>
                  <a:rPr lang="en-US" sz="2400" dirty="0">
                    <a:solidFill>
                      <a:srgbClr val="000000"/>
                    </a:solidFill>
                    <a:latin typeface="Times New Roman" panose="02020603050405020304" pitchFamily="18" charset="0"/>
                  </a:rPr>
                  <a:t>v = flow velocity </a:t>
                </a:r>
              </a:p>
              <a:p>
                <a:r>
                  <a:rPr lang="en-US" sz="2400" dirty="0">
                    <a:solidFill>
                      <a:srgbClr val="000000"/>
                    </a:solidFill>
                    <a:latin typeface="Times New Roman" panose="02020603050405020304" pitchFamily="18" charset="0"/>
                  </a:rPr>
                  <a:t>A = characteristic frontal area of the </a:t>
                </a:r>
                <a:r>
                  <a:rPr lang="en-US" sz="2400" dirty="0" smtClean="0">
                    <a:solidFill>
                      <a:srgbClr val="000000"/>
                    </a:solidFill>
                    <a:latin typeface="Times New Roman" panose="02020603050405020304" pitchFamily="18" charset="0"/>
                  </a:rPr>
                  <a:t>body </a:t>
                </a:r>
                <a:endParaRPr lang="en-US" sz="2400" dirty="0">
                  <a:solidFill>
                    <a:srgbClr val="000000"/>
                  </a:solidFill>
                  <a:latin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9491" y="467335"/>
                <a:ext cx="10903527" cy="4982839"/>
              </a:xfrm>
              <a:prstGeom prst="rect">
                <a:avLst/>
              </a:prstGeom>
              <a:blipFill>
                <a:blip r:embed="rId2"/>
                <a:stretch>
                  <a:fillRect l="-838" t="-979" b="-367"/>
                </a:stretch>
              </a:blipFill>
            </p:spPr>
            <p:txBody>
              <a:bodyPr/>
              <a:lstStyle/>
              <a:p>
                <a:r>
                  <a:rPr lang="en-US">
                    <a:noFill/>
                  </a:rPr>
                  <a:t> </a:t>
                </a:r>
              </a:p>
            </p:txBody>
          </p:sp>
        </mc:Fallback>
      </mc:AlternateContent>
    </p:spTree>
    <p:extLst>
      <p:ext uri="{BB962C8B-B14F-4D97-AF65-F5344CB8AC3E}">
        <p14:creationId xmlns:p14="http://schemas.microsoft.com/office/powerpoint/2010/main" val="22307456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270</TotalTime>
  <Words>2754</Words>
  <Application>Microsoft Office PowerPoint</Application>
  <PresentationFormat>Widescreen</PresentationFormat>
  <Paragraphs>198</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Cambria Math</vt:lpstr>
      <vt:lpstr>Impact</vt:lpstr>
      <vt:lpstr>Symbol</vt:lpstr>
      <vt:lpstr>Times New Roman</vt:lpstr>
      <vt:lpstr>Wingdings</vt:lpstr>
      <vt:lpstr>Main Event</vt:lpstr>
      <vt:lpstr>AUTOMOBILE AERODYNAMICS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AMMU</dc:creator>
  <cp:lastModifiedBy>AMMU</cp:lastModifiedBy>
  <cp:revision>103</cp:revision>
  <dcterms:created xsi:type="dcterms:W3CDTF">2020-09-22T04:07:52Z</dcterms:created>
  <dcterms:modified xsi:type="dcterms:W3CDTF">2021-01-12T04:43:37Z</dcterms:modified>
</cp:coreProperties>
</file>